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2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9" r:id="rId1"/>
  </p:sldMasterIdLst>
  <p:notesMasterIdLst>
    <p:notesMasterId r:id="rId37"/>
  </p:notesMasterIdLst>
  <p:handoutMasterIdLst>
    <p:handoutMasterId r:id="rId38"/>
  </p:handoutMasterIdLst>
  <p:sldIdLst>
    <p:sldId id="353" r:id="rId2"/>
    <p:sldId id="358" r:id="rId3"/>
    <p:sldId id="356" r:id="rId4"/>
    <p:sldId id="361" r:id="rId5"/>
    <p:sldId id="389" r:id="rId6"/>
    <p:sldId id="368" r:id="rId7"/>
    <p:sldId id="362" r:id="rId8"/>
    <p:sldId id="363" r:id="rId9"/>
    <p:sldId id="390" r:id="rId10"/>
    <p:sldId id="391" r:id="rId11"/>
    <p:sldId id="392" r:id="rId12"/>
    <p:sldId id="366" r:id="rId13"/>
    <p:sldId id="386" r:id="rId14"/>
    <p:sldId id="372" r:id="rId15"/>
    <p:sldId id="396" r:id="rId16"/>
    <p:sldId id="394" r:id="rId17"/>
    <p:sldId id="369" r:id="rId18"/>
    <p:sldId id="370" r:id="rId19"/>
    <p:sldId id="371" r:id="rId20"/>
    <p:sldId id="387" r:id="rId21"/>
    <p:sldId id="374" r:id="rId22"/>
    <p:sldId id="373" r:id="rId23"/>
    <p:sldId id="395" r:id="rId24"/>
    <p:sldId id="397" r:id="rId25"/>
    <p:sldId id="375" r:id="rId26"/>
    <p:sldId id="398" r:id="rId27"/>
    <p:sldId id="384" r:id="rId28"/>
    <p:sldId id="385" r:id="rId29"/>
    <p:sldId id="379" r:id="rId30"/>
    <p:sldId id="388" r:id="rId31"/>
    <p:sldId id="383" r:id="rId32"/>
    <p:sldId id="381" r:id="rId33"/>
    <p:sldId id="382" r:id="rId34"/>
    <p:sldId id="380" r:id="rId35"/>
    <p:sldId id="393" r:id="rId36"/>
  </p:sldIdLst>
  <p:sldSz cx="9144000" cy="5143500" type="screen16x9"/>
  <p:notesSz cx="7023100" cy="9309100"/>
  <p:defaultTextStyle>
    <a:defPPr>
      <a:defRPr lang="en-US"/>
    </a:defPPr>
    <a:lvl1pPr algn="l" rtl="0" fontAlgn="base">
      <a:spcBef>
        <a:spcPct val="0"/>
      </a:spcBef>
      <a:spcAft>
        <a:spcPct val="0"/>
      </a:spcAft>
      <a:defRPr sz="2200" kern="1200">
        <a:solidFill>
          <a:schemeClr val="tx1"/>
        </a:solidFill>
        <a:latin typeface="Times New Roman" pitchFamily="18" charset="0"/>
        <a:ea typeface="+mn-ea"/>
        <a:cs typeface="+mn-cs"/>
      </a:defRPr>
    </a:lvl1pPr>
    <a:lvl2pPr marL="411444" algn="l" rtl="0" fontAlgn="base">
      <a:spcBef>
        <a:spcPct val="0"/>
      </a:spcBef>
      <a:spcAft>
        <a:spcPct val="0"/>
      </a:spcAft>
      <a:defRPr sz="2200" kern="1200">
        <a:solidFill>
          <a:schemeClr val="tx1"/>
        </a:solidFill>
        <a:latin typeface="Times New Roman" pitchFamily="18" charset="0"/>
        <a:ea typeface="+mn-ea"/>
        <a:cs typeface="+mn-cs"/>
      </a:defRPr>
    </a:lvl2pPr>
    <a:lvl3pPr marL="822888" algn="l" rtl="0" fontAlgn="base">
      <a:spcBef>
        <a:spcPct val="0"/>
      </a:spcBef>
      <a:spcAft>
        <a:spcPct val="0"/>
      </a:spcAft>
      <a:defRPr sz="2200" kern="1200">
        <a:solidFill>
          <a:schemeClr val="tx1"/>
        </a:solidFill>
        <a:latin typeface="Times New Roman" pitchFamily="18" charset="0"/>
        <a:ea typeface="+mn-ea"/>
        <a:cs typeface="+mn-cs"/>
      </a:defRPr>
    </a:lvl3pPr>
    <a:lvl4pPr marL="1234332" algn="l" rtl="0" fontAlgn="base">
      <a:spcBef>
        <a:spcPct val="0"/>
      </a:spcBef>
      <a:spcAft>
        <a:spcPct val="0"/>
      </a:spcAft>
      <a:defRPr sz="2200" kern="1200">
        <a:solidFill>
          <a:schemeClr val="tx1"/>
        </a:solidFill>
        <a:latin typeface="Times New Roman" pitchFamily="18" charset="0"/>
        <a:ea typeface="+mn-ea"/>
        <a:cs typeface="+mn-cs"/>
      </a:defRPr>
    </a:lvl4pPr>
    <a:lvl5pPr marL="1645776" algn="l" rtl="0" fontAlgn="base">
      <a:spcBef>
        <a:spcPct val="0"/>
      </a:spcBef>
      <a:spcAft>
        <a:spcPct val="0"/>
      </a:spcAft>
      <a:defRPr sz="2200" kern="1200">
        <a:solidFill>
          <a:schemeClr val="tx1"/>
        </a:solidFill>
        <a:latin typeface="Times New Roman" pitchFamily="18" charset="0"/>
        <a:ea typeface="+mn-ea"/>
        <a:cs typeface="+mn-cs"/>
      </a:defRPr>
    </a:lvl5pPr>
    <a:lvl6pPr marL="2057220" algn="l" defTabSz="822888" rtl="0" eaLnBrk="1" latinLnBrk="0" hangingPunct="1">
      <a:defRPr sz="2200" kern="1200">
        <a:solidFill>
          <a:schemeClr val="tx1"/>
        </a:solidFill>
        <a:latin typeface="Times New Roman" pitchFamily="18" charset="0"/>
        <a:ea typeface="+mn-ea"/>
        <a:cs typeface="+mn-cs"/>
      </a:defRPr>
    </a:lvl6pPr>
    <a:lvl7pPr marL="2468664" algn="l" defTabSz="822888" rtl="0" eaLnBrk="1" latinLnBrk="0" hangingPunct="1">
      <a:defRPr sz="2200" kern="1200">
        <a:solidFill>
          <a:schemeClr val="tx1"/>
        </a:solidFill>
        <a:latin typeface="Times New Roman" pitchFamily="18" charset="0"/>
        <a:ea typeface="+mn-ea"/>
        <a:cs typeface="+mn-cs"/>
      </a:defRPr>
    </a:lvl7pPr>
    <a:lvl8pPr marL="2880108" algn="l" defTabSz="822888" rtl="0" eaLnBrk="1" latinLnBrk="0" hangingPunct="1">
      <a:defRPr sz="2200" kern="1200">
        <a:solidFill>
          <a:schemeClr val="tx1"/>
        </a:solidFill>
        <a:latin typeface="Times New Roman" pitchFamily="18" charset="0"/>
        <a:ea typeface="+mn-ea"/>
        <a:cs typeface="+mn-cs"/>
      </a:defRPr>
    </a:lvl8pPr>
    <a:lvl9pPr marL="3291552" algn="l" defTabSz="822888"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92" userDrawn="1">
          <p15:clr>
            <a:srgbClr val="A4A3A4"/>
          </p15:clr>
        </p15:guide>
        <p15:guide id="2" orient="horz" pos="2890" userDrawn="1">
          <p15:clr>
            <a:srgbClr val="A4A3A4"/>
          </p15:clr>
        </p15:guide>
        <p15:guide id="3" orient="horz" pos="1620" userDrawn="1">
          <p15:clr>
            <a:srgbClr val="A4A3A4"/>
          </p15:clr>
        </p15:guide>
        <p15:guide id="4" pos="528">
          <p15:clr>
            <a:srgbClr val="A4A3A4"/>
          </p15:clr>
        </p15:guide>
        <p15:guide id="5" pos="2880" userDrawn="1">
          <p15:clr>
            <a:srgbClr val="A4A3A4"/>
          </p15:clr>
        </p15:guide>
        <p15:guide id="6" pos="265" userDrawn="1">
          <p15:clr>
            <a:srgbClr val="A4A3A4"/>
          </p15:clr>
        </p15:guide>
        <p15:guide id="7" pos="5495" userDrawn="1">
          <p15:clr>
            <a:srgbClr val="A4A3A4"/>
          </p15:clr>
        </p15:guide>
        <p15:guide id="8" orient="horz" pos="2885">
          <p15:clr>
            <a:srgbClr val="A4A3A4"/>
          </p15:clr>
        </p15:guide>
        <p15:guide id="9" orient="horz" pos="532">
          <p15:clr>
            <a:srgbClr val="A4A3A4"/>
          </p15:clr>
        </p15:guide>
        <p15:guide id="10" pos="369">
          <p15:clr>
            <a:srgbClr val="A4A3A4"/>
          </p15:clr>
        </p15:guide>
        <p15:guide id="11" pos="5411">
          <p15:clr>
            <a:srgbClr val="A4A3A4"/>
          </p15:clr>
        </p15:guide>
        <p15:guide id="12" orient="horz" pos="400">
          <p15:clr>
            <a:srgbClr val="A4A3A4"/>
          </p15:clr>
        </p15:guide>
        <p15:guide id="13" pos="1168">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A6D"/>
    <a:srgbClr val="1B3849"/>
    <a:srgbClr val="051925"/>
    <a:srgbClr val="1A3646"/>
    <a:srgbClr val="314D5D"/>
    <a:srgbClr val="4B6576"/>
    <a:srgbClr val="32D17E"/>
    <a:srgbClr val="406F62"/>
    <a:srgbClr val="FF7F80"/>
    <a:srgbClr val="0C2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61" autoAdjust="0"/>
    <p:restoredTop sz="46062" autoAdjust="0"/>
  </p:normalViewPr>
  <p:slideViewPr>
    <p:cSldViewPr snapToGrid="0" showGuides="1">
      <p:cViewPr varScale="1">
        <p:scale>
          <a:sx n="56" d="100"/>
          <a:sy n="56" d="100"/>
        </p:scale>
        <p:origin x="2176" y="176"/>
      </p:cViewPr>
      <p:guideLst>
        <p:guide orient="horz" pos="492"/>
        <p:guide orient="horz" pos="2890"/>
        <p:guide orient="horz" pos="1620"/>
        <p:guide pos="528"/>
        <p:guide pos="2880"/>
        <p:guide pos="265"/>
        <p:guide pos="5495"/>
        <p:guide orient="horz" pos="2885"/>
        <p:guide orient="horz" pos="532"/>
        <p:guide pos="369"/>
        <p:guide pos="5411"/>
        <p:guide orient="horz" pos="400"/>
        <p:guide pos="1168"/>
      </p:guideLst>
    </p:cSldViewPr>
  </p:slideViewPr>
  <p:outlineViewPr>
    <p:cViewPr>
      <p:scale>
        <a:sx n="33" d="100"/>
        <a:sy n="33" d="100"/>
      </p:scale>
      <p:origin x="0" y="0"/>
    </p:cViewPr>
  </p:outlineViewPr>
  <p:notesTextViewPr>
    <p:cViewPr>
      <p:scale>
        <a:sx n="220" d="100"/>
        <a:sy n="220" d="100"/>
      </p:scale>
      <p:origin x="0" y="0"/>
    </p:cViewPr>
  </p:notesTextViewPr>
  <p:sorterViewPr>
    <p:cViewPr varScale="1">
      <p:scale>
        <a:sx n="1" d="1"/>
        <a:sy n="1" d="1"/>
      </p:scale>
      <p:origin x="0" y="0"/>
    </p:cViewPr>
  </p:sorterViewPr>
  <p:notesViewPr>
    <p:cSldViewPr snapToGrid="0">
      <p:cViewPr>
        <p:scale>
          <a:sx n="120" d="100"/>
          <a:sy n="120" d="100"/>
        </p:scale>
        <p:origin x="2480" y="-1144"/>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236" tIns="46618" rIns="93236" bIns="46618" rtlCol="0"/>
          <a:lstStyle>
            <a:lvl1pPr algn="l">
              <a:defRPr sz="1200"/>
            </a:lvl1pPr>
          </a:lstStyle>
          <a:p>
            <a:endParaRPr lang="en-US" dirty="0">
              <a:latin typeface="HelveticaNeueLT Std"/>
            </a:endParaRPr>
          </a:p>
        </p:txBody>
      </p:sp>
      <p:sp>
        <p:nvSpPr>
          <p:cNvPr id="3" name="Date Placeholder 2"/>
          <p:cNvSpPr>
            <a:spLocks noGrp="1"/>
          </p:cNvSpPr>
          <p:nvPr>
            <p:ph type="dt" sz="quarter" idx="1"/>
          </p:nvPr>
        </p:nvSpPr>
        <p:spPr>
          <a:xfrm>
            <a:off x="3978131" y="1"/>
            <a:ext cx="3043343" cy="465455"/>
          </a:xfrm>
          <a:prstGeom prst="rect">
            <a:avLst/>
          </a:prstGeom>
        </p:spPr>
        <p:txBody>
          <a:bodyPr vert="horz" lIns="93236" tIns="46618" rIns="93236" bIns="46618" rtlCol="0"/>
          <a:lstStyle>
            <a:lvl1pPr algn="r">
              <a:defRPr sz="1200"/>
            </a:lvl1pPr>
          </a:lstStyle>
          <a:p>
            <a:fld id="{60E49C86-4958-CA4F-80C8-327248953999}" type="datetime1">
              <a:rPr lang="en-US" smtClean="0">
                <a:latin typeface="HelveticaNeueLT Std"/>
              </a:rPr>
              <a:t>11/14/17</a:t>
            </a:fld>
            <a:endParaRPr lang="en-US" dirty="0">
              <a:latin typeface="HelveticaNeueLT Std"/>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36" tIns="46618" rIns="93236" bIns="46618" rtlCol="0" anchor="b"/>
          <a:lstStyle>
            <a:lvl1pPr algn="l">
              <a:defRPr sz="1200"/>
            </a:lvl1pPr>
          </a:lstStyle>
          <a:p>
            <a:endParaRPr lang="en-US" dirty="0">
              <a:latin typeface="HelveticaNeueLT Std"/>
            </a:endParaRPr>
          </a:p>
        </p:txBody>
      </p:sp>
      <p:sp>
        <p:nvSpPr>
          <p:cNvPr id="5" name="Slide Number Placeholder 4"/>
          <p:cNvSpPr>
            <a:spLocks noGrp="1"/>
          </p:cNvSpPr>
          <p:nvPr>
            <p:ph type="sldNum" sz="quarter" idx="3"/>
          </p:nvPr>
        </p:nvSpPr>
        <p:spPr>
          <a:xfrm>
            <a:off x="3978131" y="8842031"/>
            <a:ext cx="3043343" cy="465455"/>
          </a:xfrm>
          <a:prstGeom prst="rect">
            <a:avLst/>
          </a:prstGeom>
        </p:spPr>
        <p:txBody>
          <a:bodyPr vert="horz" lIns="93236" tIns="46618" rIns="93236" bIns="46618" rtlCol="0" anchor="b"/>
          <a:lstStyle>
            <a:lvl1pPr algn="r">
              <a:defRPr sz="1200"/>
            </a:lvl1pPr>
          </a:lstStyle>
          <a:p>
            <a:fld id="{22D653D7-B631-4F77-BD9D-823EEBAB3FFE}" type="slidenum">
              <a:rPr lang="en-US" smtClean="0">
                <a:latin typeface="HelveticaNeueLT Std"/>
              </a:rPr>
              <a:pPr/>
              <a:t>‹#›</a:t>
            </a:fld>
            <a:endParaRPr lang="en-US" dirty="0">
              <a:latin typeface="HelveticaNeueLT Std"/>
            </a:endParaRPr>
          </a:p>
        </p:txBody>
      </p:sp>
    </p:spTree>
    <p:extLst>
      <p:ext uri="{BB962C8B-B14F-4D97-AF65-F5344CB8AC3E}">
        <p14:creationId xmlns:p14="http://schemas.microsoft.com/office/powerpoint/2010/main" val="1747907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236" tIns="46618" rIns="93236" bIns="46618" rtlCol="0"/>
          <a:lstStyle>
            <a:lvl1pPr algn="l">
              <a:defRPr sz="1200">
                <a:latin typeface="HelveticaNeueLT Std"/>
              </a:defRPr>
            </a:lvl1pPr>
          </a:lstStyle>
          <a:p>
            <a:endParaRPr lang="en-US" dirty="0"/>
          </a:p>
        </p:txBody>
      </p:sp>
      <p:sp>
        <p:nvSpPr>
          <p:cNvPr id="3" name="Date Placeholder 2"/>
          <p:cNvSpPr>
            <a:spLocks noGrp="1"/>
          </p:cNvSpPr>
          <p:nvPr>
            <p:ph type="dt" idx="1"/>
          </p:nvPr>
        </p:nvSpPr>
        <p:spPr>
          <a:xfrm>
            <a:off x="3978131" y="1"/>
            <a:ext cx="3043343" cy="465455"/>
          </a:xfrm>
          <a:prstGeom prst="rect">
            <a:avLst/>
          </a:prstGeom>
        </p:spPr>
        <p:txBody>
          <a:bodyPr vert="horz" lIns="93236" tIns="46618" rIns="93236" bIns="46618" rtlCol="0"/>
          <a:lstStyle>
            <a:lvl1pPr algn="r">
              <a:defRPr sz="1200">
                <a:latin typeface="HelveticaNeueLT Std"/>
              </a:defRPr>
            </a:lvl1pPr>
          </a:lstStyle>
          <a:p>
            <a:fld id="{8D72A364-39ED-BA40-868F-B1941EB5E65F}" type="datetime1">
              <a:rPr lang="en-US" smtClean="0"/>
              <a:t>11/14/17</a:t>
            </a:fld>
            <a:endParaRPr lang="en-US" dirty="0"/>
          </a:p>
        </p:txBody>
      </p:sp>
      <p:sp>
        <p:nvSpPr>
          <p:cNvPr id="4" name="Slide Image Placeholder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236" tIns="46618" rIns="93236" bIns="46618"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36" tIns="46618" rIns="93236" bIns="46618"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36" tIns="46618" rIns="93236" bIns="46618" rtlCol="0" anchor="b"/>
          <a:lstStyle>
            <a:lvl1pPr algn="l">
              <a:defRPr sz="1200">
                <a:latin typeface="HelveticaNeueLT Std"/>
              </a:defRPr>
            </a:lvl1pPr>
          </a:lstStyle>
          <a:p>
            <a:endParaRPr lang="en-US" dirty="0"/>
          </a:p>
        </p:txBody>
      </p:sp>
      <p:sp>
        <p:nvSpPr>
          <p:cNvPr id="7" name="Slide Number Placeholder 6"/>
          <p:cNvSpPr>
            <a:spLocks noGrp="1"/>
          </p:cNvSpPr>
          <p:nvPr>
            <p:ph type="sldNum" sz="quarter" idx="5"/>
          </p:nvPr>
        </p:nvSpPr>
        <p:spPr>
          <a:xfrm>
            <a:off x="3978131" y="8842031"/>
            <a:ext cx="3043343" cy="465455"/>
          </a:xfrm>
          <a:prstGeom prst="rect">
            <a:avLst/>
          </a:prstGeom>
        </p:spPr>
        <p:txBody>
          <a:bodyPr vert="horz" lIns="93236" tIns="46618" rIns="93236" bIns="46618" rtlCol="0" anchor="b"/>
          <a:lstStyle>
            <a:lvl1pPr algn="r">
              <a:defRPr sz="1200">
                <a:latin typeface="HelveticaNeueLT Std"/>
              </a:defRPr>
            </a:lvl1pPr>
          </a:lstStyle>
          <a:p>
            <a:fld id="{570C5301-69DD-8441-A521-30BA47DBA924}" type="slidenum">
              <a:rPr lang="en-US" smtClean="0"/>
              <a:pPr/>
              <a:t>‹#›</a:t>
            </a:fld>
            <a:endParaRPr lang="en-US" dirty="0"/>
          </a:p>
        </p:txBody>
      </p:sp>
    </p:spTree>
    <p:extLst>
      <p:ext uri="{BB962C8B-B14F-4D97-AF65-F5344CB8AC3E}">
        <p14:creationId xmlns:p14="http://schemas.microsoft.com/office/powerpoint/2010/main" val="662047065"/>
      </p:ext>
    </p:extLst>
  </p:cSld>
  <p:clrMap bg1="lt1" tx1="dk1" bg2="lt2" tx2="dk2" accent1="accent1" accent2="accent2" accent3="accent3" accent4="accent4" accent5="accent5" accent6="accent6" hlink="hlink" folHlink="folHlink"/>
  <p:hf hdr="0" ftr="0" dt="0"/>
  <p:notesStyle>
    <a:lvl1pPr marL="0" algn="l" defTabSz="411444" rtl="0" eaLnBrk="1" latinLnBrk="0" hangingPunct="1">
      <a:defRPr sz="1100" kern="1200">
        <a:solidFill>
          <a:schemeClr val="tx1"/>
        </a:solidFill>
        <a:latin typeface="HelveticaNeueLT Std"/>
        <a:ea typeface="+mn-ea"/>
        <a:cs typeface="+mn-cs"/>
      </a:defRPr>
    </a:lvl1pPr>
    <a:lvl2pPr marL="411444" algn="l" defTabSz="411444" rtl="0" eaLnBrk="1" latinLnBrk="0" hangingPunct="1">
      <a:defRPr sz="1100" kern="1200">
        <a:solidFill>
          <a:schemeClr val="tx1"/>
        </a:solidFill>
        <a:latin typeface="HelveticaNeueLT Std"/>
        <a:ea typeface="+mn-ea"/>
        <a:cs typeface="+mn-cs"/>
      </a:defRPr>
    </a:lvl2pPr>
    <a:lvl3pPr marL="822888" algn="l" defTabSz="411444" rtl="0" eaLnBrk="1" latinLnBrk="0" hangingPunct="1">
      <a:defRPr sz="1100" kern="1200">
        <a:solidFill>
          <a:schemeClr val="tx1"/>
        </a:solidFill>
        <a:latin typeface="HelveticaNeueLT Std"/>
        <a:ea typeface="+mn-ea"/>
        <a:cs typeface="+mn-cs"/>
      </a:defRPr>
    </a:lvl3pPr>
    <a:lvl4pPr marL="1234332" algn="l" defTabSz="411444" rtl="0" eaLnBrk="1" latinLnBrk="0" hangingPunct="1">
      <a:defRPr sz="1100" kern="1200">
        <a:solidFill>
          <a:schemeClr val="tx1"/>
        </a:solidFill>
        <a:latin typeface="HelveticaNeueLT Std"/>
        <a:ea typeface="+mn-ea"/>
        <a:cs typeface="+mn-cs"/>
      </a:defRPr>
    </a:lvl4pPr>
    <a:lvl5pPr marL="1645776" algn="l" defTabSz="411444" rtl="0" eaLnBrk="1" latinLnBrk="0" hangingPunct="1">
      <a:defRPr sz="1100" kern="1200">
        <a:solidFill>
          <a:schemeClr val="tx1"/>
        </a:solidFill>
        <a:latin typeface="HelveticaNeueLT Std"/>
        <a:ea typeface="+mn-ea"/>
        <a:cs typeface="+mn-cs"/>
      </a:defRPr>
    </a:lvl5pPr>
    <a:lvl6pPr marL="2057220" algn="l" defTabSz="411444" rtl="0" eaLnBrk="1" latinLnBrk="0" hangingPunct="1">
      <a:defRPr sz="1100" kern="1200">
        <a:solidFill>
          <a:schemeClr val="tx1"/>
        </a:solidFill>
        <a:latin typeface="+mn-lt"/>
        <a:ea typeface="+mn-ea"/>
        <a:cs typeface="+mn-cs"/>
      </a:defRPr>
    </a:lvl6pPr>
    <a:lvl7pPr marL="2468664" algn="l" defTabSz="411444" rtl="0" eaLnBrk="1" latinLnBrk="0" hangingPunct="1">
      <a:defRPr sz="1100" kern="1200">
        <a:solidFill>
          <a:schemeClr val="tx1"/>
        </a:solidFill>
        <a:latin typeface="+mn-lt"/>
        <a:ea typeface="+mn-ea"/>
        <a:cs typeface="+mn-cs"/>
      </a:defRPr>
    </a:lvl7pPr>
    <a:lvl8pPr marL="2880108" algn="l" defTabSz="411444" rtl="0" eaLnBrk="1" latinLnBrk="0" hangingPunct="1">
      <a:defRPr sz="1100" kern="1200">
        <a:solidFill>
          <a:schemeClr val="tx1"/>
        </a:solidFill>
        <a:latin typeface="+mn-lt"/>
        <a:ea typeface="+mn-ea"/>
        <a:cs typeface="+mn-cs"/>
      </a:defRPr>
    </a:lvl8pPr>
    <a:lvl9pPr marL="3291552" algn="l" defTabSz="41144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 will tell the story of how we optimized the sending times of hundred millions of messages</a:t>
            </a:r>
            <a:r>
              <a:rPr lang="en-US" baseline="0" dirty="0" smtClean="0"/>
              <a:t> so far with the help of R.</a:t>
            </a:r>
            <a:r>
              <a:rPr lang="en-US" dirty="0" smtClean="0"/>
              <a:t> </a:t>
            </a:r>
            <a:r>
              <a:rPr lang="en-US" dirty="0" smtClean="0"/>
              <a:t>I will tell you about both the</a:t>
            </a:r>
            <a:r>
              <a:rPr lang="en-US" baseline="0" dirty="0" smtClean="0"/>
              <a:t> </a:t>
            </a:r>
            <a:r>
              <a:rPr lang="en-US" dirty="0" smtClean="0"/>
              <a:t>technical </a:t>
            </a:r>
            <a:r>
              <a:rPr lang="en-US" dirty="0" smtClean="0"/>
              <a:t>and </a:t>
            </a:r>
            <a:r>
              <a:rPr lang="en-US" dirty="0" smtClean="0"/>
              <a:t>business </a:t>
            </a:r>
            <a:r>
              <a:rPr lang="en-US" dirty="0" smtClean="0"/>
              <a:t>side of </a:t>
            </a:r>
            <a:r>
              <a:rPr lang="en-US" dirty="0" smtClean="0"/>
              <a:t>this</a:t>
            </a:r>
            <a:r>
              <a:rPr lang="en-US" baseline="0" dirty="0" smtClean="0"/>
              <a:t> 2 year long project</a:t>
            </a:r>
            <a:r>
              <a:rPr lang="en-US" dirty="0" smtClean="0"/>
              <a:t>. </a:t>
            </a:r>
            <a:r>
              <a:rPr lang="en-US" dirty="0" smtClean="0"/>
              <a:t>This project is a work of the data team at </a:t>
            </a:r>
            <a:r>
              <a:rPr lang="en-US" dirty="0" err="1" smtClean="0"/>
              <a:t>Emarsys</a:t>
            </a:r>
            <a:r>
              <a:rPr lang="en-US" dirty="0" smtClean="0"/>
              <a:t> where I am a data scientist for more than 2 years now. </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a:t>
            </a:fld>
            <a:endParaRPr lang="en-US" dirty="0"/>
          </a:p>
        </p:txBody>
      </p:sp>
    </p:spTree>
    <p:extLst>
      <p:ext uri="{BB962C8B-B14F-4D97-AF65-F5344CB8AC3E}">
        <p14:creationId xmlns:p14="http://schemas.microsoft.com/office/powerpoint/2010/main" val="86614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scenarios can result in the</a:t>
            </a:r>
            <a:r>
              <a:rPr lang="en-US" baseline="0" dirty="0" smtClean="0"/>
              <a:t> specific observations we saw earlier? </a:t>
            </a:r>
            <a:r>
              <a:rPr lang="en-US" dirty="0" smtClean="0"/>
              <a:t>Few observations</a:t>
            </a:r>
            <a:r>
              <a:rPr lang="en-US" baseline="0" dirty="0" smtClean="0"/>
              <a:t> are a reason for sure but does that explain all the pattern?</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10</a:t>
            </a:fld>
            <a:endParaRPr lang="en-US" dirty="0"/>
          </a:p>
        </p:txBody>
      </p:sp>
    </p:spTree>
    <p:extLst>
      <p:ext uri="{BB962C8B-B14F-4D97-AF65-F5344CB8AC3E}">
        <p14:creationId xmlns:p14="http://schemas.microsoft.com/office/powerpoint/2010/main" val="98209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simulation to assess</a:t>
            </a:r>
            <a:r>
              <a:rPr lang="en-US" baseline="0" dirty="0" smtClean="0"/>
              <a:t> the typical amount of variance. In order to identify the added effect of contacts’ preferences it was crucial to keep few observations on contact level. In the simulation we could assume no actual preferences, </a:t>
            </a:r>
            <a:r>
              <a:rPr lang="en-US" baseline="0" dirty="0" smtClean="0"/>
              <a:t>in other words we simulated </a:t>
            </a:r>
            <a:r>
              <a:rPr lang="en-US" baseline="0" dirty="0" smtClean="0"/>
              <a:t>with the same probability at all sending hours.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11</a:t>
            </a:fld>
            <a:endParaRPr lang="en-US" dirty="0"/>
          </a:p>
        </p:txBody>
      </p:sp>
    </p:spTree>
    <p:extLst>
      <p:ext uri="{BB962C8B-B14F-4D97-AF65-F5344CB8AC3E}">
        <p14:creationId xmlns:p14="http://schemas.microsoft.com/office/powerpoint/2010/main" val="201173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the empirical open rate of the contact</a:t>
            </a:r>
            <a:r>
              <a:rPr lang="en-US" baseline="0" dirty="0" smtClean="0"/>
              <a:t> regardless of sending hour as the baseline for simulation. We measured variance with standard deviation. If observed standard deviation is higher then we lean towards actual pattern. Of course from one contact we still cannot learn valuable insights.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12</a:t>
            </a:fld>
            <a:endParaRPr lang="en-US" dirty="0"/>
          </a:p>
        </p:txBody>
      </p:sp>
    </p:spTree>
    <p:extLst>
      <p:ext uri="{BB962C8B-B14F-4D97-AF65-F5344CB8AC3E}">
        <p14:creationId xmlns:p14="http://schemas.microsoft.com/office/powerpoint/2010/main" val="130691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Luckily we can exploit the fact</a:t>
            </a:r>
            <a:r>
              <a:rPr lang="en-US" baseline="0" dirty="0" smtClean="0"/>
              <a:t> that although we have f</a:t>
            </a:r>
            <a:r>
              <a:rPr lang="en-US" dirty="0" smtClean="0"/>
              <a:t>ew observations</a:t>
            </a:r>
            <a:r>
              <a:rPr lang="en-US" baseline="0" dirty="0" smtClean="0"/>
              <a:t> on the contact level we have at least a hundred thousand contact of each of our clients. So we turned to the wisdom of the crowd.</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13</a:t>
            </a:fld>
            <a:endParaRPr lang="en-US" dirty="0"/>
          </a:p>
        </p:txBody>
      </p:sp>
    </p:spTree>
    <p:extLst>
      <p:ext uri="{BB962C8B-B14F-4D97-AF65-F5344CB8AC3E}">
        <p14:creationId xmlns:p14="http://schemas.microsoft.com/office/powerpoint/2010/main" val="123989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precisely we see that in reality</a:t>
            </a:r>
            <a:r>
              <a:rPr lang="en-US" baseline="0" dirty="0" smtClean="0"/>
              <a:t> there are consistently bigger variances between different sending times so we can conclude that timing matters. Around this simulation we built a shiny app which made it convenient to explore different clients, distribution, effect of different </a:t>
            </a:r>
            <a:r>
              <a:rPr lang="en-US" baseline="0" dirty="0" err="1" smtClean="0"/>
              <a:t>filterings</a:t>
            </a:r>
            <a:r>
              <a:rPr lang="en-US" baseline="0" dirty="0" smtClean="0"/>
              <a:t> etc.</a:t>
            </a:r>
            <a:endParaRPr lang="en-US" baseline="0" dirty="0" smtClean="0">
              <a:sym typeface="Wingdings"/>
            </a:endParaRPr>
          </a:p>
        </p:txBody>
      </p:sp>
      <p:sp>
        <p:nvSpPr>
          <p:cNvPr id="4" name="Slide Number Placeholder 3"/>
          <p:cNvSpPr>
            <a:spLocks noGrp="1"/>
          </p:cNvSpPr>
          <p:nvPr>
            <p:ph type="sldNum" sz="quarter" idx="10"/>
          </p:nvPr>
        </p:nvSpPr>
        <p:spPr/>
        <p:txBody>
          <a:bodyPr/>
          <a:lstStyle/>
          <a:p>
            <a:fld id="{570C5301-69DD-8441-A521-30BA47DBA924}" type="slidenum">
              <a:rPr lang="en-US" smtClean="0"/>
              <a:pPr/>
              <a:t>14</a:t>
            </a:fld>
            <a:endParaRPr lang="en-US" dirty="0"/>
          </a:p>
        </p:txBody>
      </p:sp>
    </p:spTree>
    <p:extLst>
      <p:ext uri="{BB962C8B-B14F-4D97-AF65-F5344CB8AC3E}">
        <p14:creationId xmlns:p14="http://schemas.microsoft.com/office/powerpoint/2010/main" val="145542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know that we want to optimize sending times, the next question</a:t>
            </a:r>
            <a:r>
              <a:rPr lang="en-US" baseline="0" dirty="0" smtClean="0"/>
              <a:t> is how to optimize them.</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15</a:t>
            </a:fld>
            <a:endParaRPr lang="en-US" dirty="0"/>
          </a:p>
        </p:txBody>
      </p:sp>
    </p:spTree>
    <p:extLst>
      <p:ext uri="{BB962C8B-B14F-4D97-AF65-F5344CB8AC3E}">
        <p14:creationId xmlns:p14="http://schemas.microsoft.com/office/powerpoint/2010/main" val="2054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challenges</a:t>
            </a:r>
            <a:r>
              <a:rPr lang="en-US" baseline="0" dirty="0" smtClean="0"/>
              <a:t> include email numbers per contact ranging from 0 to 200 to management expectations from day 1 as this was not another machine learning solution but a flagship product of truly personal marketing.</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16</a:t>
            </a:fld>
            <a:endParaRPr lang="en-US" dirty="0"/>
          </a:p>
        </p:txBody>
      </p:sp>
    </p:spTree>
    <p:extLst>
      <p:ext uri="{BB962C8B-B14F-4D97-AF65-F5344CB8AC3E}">
        <p14:creationId xmlns:p14="http://schemas.microsoft.com/office/powerpoint/2010/main" val="339736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considering some alternatives we settled with the so called</a:t>
            </a:r>
            <a:r>
              <a:rPr lang="en-US" baseline="0" dirty="0" smtClean="0"/>
              <a:t> </a:t>
            </a:r>
            <a:r>
              <a:rPr lang="en-US" baseline="0" dirty="0" err="1" smtClean="0"/>
              <a:t>bayesian</a:t>
            </a:r>
            <a:r>
              <a:rPr lang="en-US" baseline="0" dirty="0" smtClean="0"/>
              <a:t> bandit </a:t>
            </a:r>
            <a:r>
              <a:rPr lang="en-US" baseline="0" dirty="0" smtClean="0"/>
              <a:t>algorithm. </a:t>
            </a:r>
            <a:r>
              <a:rPr lang="en-US" dirty="0" smtClean="0"/>
              <a:t>This is a widely used </a:t>
            </a:r>
            <a:r>
              <a:rPr lang="en-US" dirty="0" err="1" smtClean="0"/>
              <a:t>algo</a:t>
            </a:r>
            <a:r>
              <a:rPr lang="en-US" dirty="0" smtClean="0"/>
              <a:t>, part of a more general</a:t>
            </a:r>
            <a:r>
              <a:rPr lang="en-US" baseline="0" dirty="0" smtClean="0"/>
              <a:t> framework and</a:t>
            </a:r>
            <a:r>
              <a:rPr lang="en-US" dirty="0" smtClean="0"/>
              <a:t> under active research. The</a:t>
            </a:r>
            <a:r>
              <a:rPr lang="en-US" baseline="0" dirty="0" smtClean="0"/>
              <a:t> core idea comes from slot machines: they pay with different expected value but you do not know the details. How to play on </a:t>
            </a:r>
            <a:r>
              <a:rPr lang="en-US" baseline="0" dirty="0" smtClean="0"/>
              <a:t>these </a:t>
            </a:r>
            <a:r>
              <a:rPr lang="en-US" baseline="0" dirty="0" smtClean="0"/>
              <a:t>slot machines to maximize your wealth on the long run? To translate to our use case we do not know the long term open </a:t>
            </a:r>
            <a:r>
              <a:rPr lang="en-US" baseline="0" dirty="0" smtClean="0"/>
              <a:t>probabilities </a:t>
            </a:r>
            <a:r>
              <a:rPr lang="en-US" baseline="0" dirty="0" smtClean="0"/>
              <a:t>of the contacts at each possible sending hour. We want to maximize open rates on the long run. We have a new piece of information with every sent message based on whether the contact opened it or not. I can advice Chris </a:t>
            </a:r>
            <a:r>
              <a:rPr lang="en-US" baseline="0" dirty="0" err="1" smtClean="0"/>
              <a:t>Stucchio’s</a:t>
            </a:r>
            <a:r>
              <a:rPr lang="en-US" baseline="0" dirty="0" smtClean="0"/>
              <a:t> posts to learn about business use cases of bandit algorithms. </a:t>
            </a:r>
            <a:r>
              <a:rPr lang="en-US" baseline="0" dirty="0" smtClean="0"/>
              <a:t>I </a:t>
            </a:r>
            <a:r>
              <a:rPr lang="en-US" baseline="0" dirty="0" smtClean="0"/>
              <a:t>will give you references in the end.</a:t>
            </a:r>
          </a:p>
        </p:txBody>
      </p:sp>
      <p:sp>
        <p:nvSpPr>
          <p:cNvPr id="4" name="Slide Number Placeholder 3"/>
          <p:cNvSpPr>
            <a:spLocks noGrp="1"/>
          </p:cNvSpPr>
          <p:nvPr>
            <p:ph type="sldNum" sz="quarter" idx="10"/>
          </p:nvPr>
        </p:nvSpPr>
        <p:spPr/>
        <p:txBody>
          <a:bodyPr/>
          <a:lstStyle/>
          <a:p>
            <a:fld id="{570C5301-69DD-8441-A521-30BA47DBA924}" type="slidenum">
              <a:rPr lang="en-US" smtClean="0"/>
              <a:pPr/>
              <a:t>17</a:t>
            </a:fld>
            <a:endParaRPr lang="en-US" dirty="0"/>
          </a:p>
        </p:txBody>
      </p:sp>
    </p:spTree>
    <p:extLst>
      <p:ext uri="{BB962C8B-B14F-4D97-AF65-F5344CB8AC3E}">
        <p14:creationId xmlns:p14="http://schemas.microsoft.com/office/powerpoint/2010/main" val="142875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core idea is keeping a continuous balance between exploration and exploitation. We target better slots more but always keep exploring to allow for the possibility that we we perceive as best is not the best on the long run.</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18</a:t>
            </a:fld>
            <a:endParaRPr lang="en-US" dirty="0"/>
          </a:p>
        </p:txBody>
      </p:sp>
    </p:spTree>
    <p:extLst>
      <p:ext uri="{BB962C8B-B14F-4D97-AF65-F5344CB8AC3E}">
        <p14:creationId xmlns:p14="http://schemas.microsoft.com/office/powerpoint/2010/main" val="1882840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the </a:t>
            </a:r>
            <a:r>
              <a:rPr lang="en-US" dirty="0" smtClean="0"/>
              <a:t>details </a:t>
            </a:r>
            <a:r>
              <a:rPr lang="en-US" dirty="0" smtClean="0"/>
              <a:t>of a machine learning</a:t>
            </a:r>
            <a:r>
              <a:rPr lang="en-US" baseline="0" dirty="0" smtClean="0"/>
              <a:t> solution in which we firmly believe the next challenge is to convince some of  our clients to try it. </a:t>
            </a:r>
            <a:r>
              <a:rPr lang="en-US" baseline="0" dirty="0" smtClean="0"/>
              <a:t>(With </a:t>
            </a:r>
            <a:r>
              <a:rPr lang="en-US" baseline="0" dirty="0" smtClean="0"/>
              <a:t>every significant product it is crucial to first try with a few of our clients. </a:t>
            </a:r>
            <a:r>
              <a:rPr lang="en-US" baseline="0" dirty="0" smtClean="0"/>
              <a:t>Experience </a:t>
            </a:r>
            <a:r>
              <a:rPr lang="en-US" baseline="0" dirty="0" smtClean="0"/>
              <a:t>from this testing period often greatly shape the product until global </a:t>
            </a:r>
            <a:r>
              <a:rPr lang="en-US" baseline="0" dirty="0" smtClean="0"/>
              <a:t>release.) Why </a:t>
            </a:r>
            <a:r>
              <a:rPr lang="en-US" baseline="0" dirty="0" smtClean="0"/>
              <a:t>they need convincing? For many, this is the first time they use a machine learning solution in a marketing setup. In order to trust our solution they want to understand the algorithm on a high level, understand worst and best case scenarios. In other words they wanted an intuition about the algorithm both on contact level and globally. This part is crucial in building trust for further machine learning products as well.</a:t>
            </a:r>
            <a:endParaRPr lang="en-US" dirty="0" smtClean="0"/>
          </a:p>
        </p:txBody>
      </p:sp>
      <p:sp>
        <p:nvSpPr>
          <p:cNvPr id="4" name="Slide Number Placeholder 3"/>
          <p:cNvSpPr>
            <a:spLocks noGrp="1"/>
          </p:cNvSpPr>
          <p:nvPr>
            <p:ph type="sldNum" sz="quarter" idx="10"/>
          </p:nvPr>
        </p:nvSpPr>
        <p:spPr/>
        <p:txBody>
          <a:bodyPr/>
          <a:lstStyle/>
          <a:p>
            <a:fld id="{570C5301-69DD-8441-A521-30BA47DBA924}" type="slidenum">
              <a:rPr lang="en-US" smtClean="0"/>
              <a:pPr/>
              <a:t>19</a:t>
            </a:fld>
            <a:endParaRPr lang="en-US" dirty="0"/>
          </a:p>
        </p:txBody>
      </p:sp>
    </p:spTree>
    <p:extLst>
      <p:ext uri="{BB962C8B-B14F-4D97-AF65-F5344CB8AC3E}">
        <p14:creationId xmlns:p14="http://schemas.microsoft.com/office/powerpoint/2010/main" val="49693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story has three main</a:t>
            </a:r>
            <a:r>
              <a:rPr lang="en-US" baseline="0" dirty="0" smtClean="0"/>
              <a:t> parts, motivation and background; then our initial solution and finally adjustments and results. You will see that these are intertwined: examining the existing results motivated adjustments which then brought about different changes. The whole journey so far was a very exciting learning curve for us as both the team was new and this was the product where machine learning is essential but not naturally expected like with recommender systems.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a:t>
            </a:fld>
            <a:endParaRPr lang="en-US" dirty="0"/>
          </a:p>
        </p:txBody>
      </p:sp>
    </p:spTree>
    <p:extLst>
      <p:ext uri="{BB962C8B-B14F-4D97-AF65-F5344CB8AC3E}">
        <p14:creationId xmlns:p14="http://schemas.microsoft.com/office/powerpoint/2010/main" val="347443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shows a possible history for one particular contact, Jane. From left to right we can see her consecutive email campaigns  and at which time we </a:t>
            </a:r>
            <a:r>
              <a:rPr lang="en-US" baseline="0" dirty="0" smtClean="0"/>
              <a:t>sent them to </a:t>
            </a:r>
            <a:r>
              <a:rPr lang="en-US" baseline="0" dirty="0" smtClean="0"/>
              <a:t>her. Red means no open, green means open. This chart depicts exploration but also that mostly we send at the most successful time.</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20</a:t>
            </a:fld>
            <a:endParaRPr lang="en-US" dirty="0"/>
          </a:p>
        </p:txBody>
      </p:sp>
    </p:spTree>
    <p:extLst>
      <p:ext uri="{BB962C8B-B14F-4D97-AF65-F5344CB8AC3E}">
        <p14:creationId xmlns:p14="http://schemas.microsoft.com/office/powerpoint/2010/main" val="421979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the global aspects it is good to state that most scientific articles are about </a:t>
            </a:r>
            <a:r>
              <a:rPr lang="en-US" dirty="0" smtClean="0"/>
              <a:t>asymptotic</a:t>
            </a:r>
            <a:r>
              <a:rPr lang="en-US" baseline="0" dirty="0" smtClean="0"/>
              <a:t> </a:t>
            </a:r>
            <a:r>
              <a:rPr lang="en-US" baseline="0" dirty="0" smtClean="0"/>
              <a:t>results and have many assumptions such as independence while we need results in the short term and do not have strong independence besides others.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21</a:t>
            </a:fld>
            <a:endParaRPr lang="en-US" dirty="0"/>
          </a:p>
        </p:txBody>
      </p:sp>
    </p:spTree>
    <p:extLst>
      <p:ext uri="{BB962C8B-B14F-4D97-AF65-F5344CB8AC3E}">
        <p14:creationId xmlns:p14="http://schemas.microsoft.com/office/powerpoint/2010/main" val="457506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you can see a simulation that with a specific setup about available past information and real long term open probabilities how the probability of targeting the best slot and open rate would increase by applying the </a:t>
            </a:r>
            <a:r>
              <a:rPr lang="en-US" baseline="0" dirty="0" smtClean="0"/>
              <a:t>Bayesian </a:t>
            </a:r>
            <a:r>
              <a:rPr lang="en-US" baseline="0" dirty="0" smtClean="0"/>
              <a:t>bandit </a:t>
            </a:r>
            <a:r>
              <a:rPr lang="en-US" baseline="0" dirty="0" smtClean="0"/>
              <a:t>algorithm. </a:t>
            </a:r>
            <a:r>
              <a:rPr lang="en-US" baseline="0" dirty="0" smtClean="0"/>
              <a:t>This is </a:t>
            </a:r>
            <a:r>
              <a:rPr lang="en-US" baseline="0" dirty="0" smtClean="0"/>
              <a:t>an </a:t>
            </a:r>
            <a:r>
              <a:rPr lang="en-US" baseline="0" dirty="0" smtClean="0"/>
              <a:t>app built with shiny which allowed us to tailor the parameters to specific clients and answer their questions on the spot. This </a:t>
            </a:r>
            <a:r>
              <a:rPr lang="en-US" baseline="0" dirty="0" smtClean="0"/>
              <a:t>simulation </a:t>
            </a:r>
            <a:r>
              <a:rPr lang="en-US" baseline="0" dirty="0" smtClean="0"/>
              <a:t>helped the clients to understand both that the </a:t>
            </a:r>
            <a:r>
              <a:rPr lang="en-US" baseline="0" dirty="0" smtClean="0"/>
              <a:t>optimization </a:t>
            </a:r>
            <a:r>
              <a:rPr lang="en-US" baseline="0" dirty="0" smtClean="0"/>
              <a:t>needs several campaigns to realize its full potential and the magnitude in which they can expect uplift.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22</a:t>
            </a:fld>
            <a:endParaRPr lang="en-US" dirty="0"/>
          </a:p>
        </p:txBody>
      </p:sp>
    </p:spTree>
    <p:extLst>
      <p:ext uri="{BB962C8B-B14F-4D97-AF65-F5344CB8AC3E}">
        <p14:creationId xmlns:p14="http://schemas.microsoft.com/office/powerpoint/2010/main" val="629115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had both data,</a:t>
            </a:r>
            <a:r>
              <a:rPr lang="en-US" baseline="0" dirty="0" smtClean="0"/>
              <a:t> management and the clients on board. So usage in production starts!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23</a:t>
            </a:fld>
            <a:endParaRPr lang="en-US" dirty="0"/>
          </a:p>
        </p:txBody>
      </p:sp>
    </p:spTree>
    <p:extLst>
      <p:ext uri="{BB962C8B-B14F-4D97-AF65-F5344CB8AC3E}">
        <p14:creationId xmlns:p14="http://schemas.microsoft.com/office/powerpoint/2010/main" val="107477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mr-IN" dirty="0" smtClean="0"/>
              <a:t>’</a:t>
            </a:r>
            <a:r>
              <a:rPr lang="en-US" dirty="0" smtClean="0"/>
              <a:t>s</a:t>
            </a:r>
            <a:r>
              <a:rPr lang="en-US" baseline="0" dirty="0" smtClean="0"/>
              <a:t> see what we learned from this piloting phase.</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24</a:t>
            </a:fld>
            <a:endParaRPr lang="en-US" dirty="0"/>
          </a:p>
        </p:txBody>
      </p:sp>
    </p:spTree>
    <p:extLst>
      <p:ext uri="{BB962C8B-B14F-4D97-AF65-F5344CB8AC3E}">
        <p14:creationId xmlns:p14="http://schemas.microsoft.com/office/powerpoint/2010/main" val="512307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chart</a:t>
            </a:r>
            <a:r>
              <a:rPr lang="en-US" baseline="0" dirty="0" smtClean="0"/>
              <a:t> you can see that what % of opens happens after 6, 12 24 </a:t>
            </a:r>
            <a:r>
              <a:rPr lang="en-US" baseline="0" dirty="0" err="1" smtClean="0"/>
              <a:t>etc</a:t>
            </a:r>
            <a:r>
              <a:rPr lang="en-US" baseline="0" dirty="0" smtClean="0"/>
              <a:t> hours. 6 hours after sending around 60% of the opens happen, and after 2 days still less than 90%. This means that w</a:t>
            </a:r>
            <a:r>
              <a:rPr lang="en-US" dirty="0" smtClean="0"/>
              <a:t>e have</a:t>
            </a:r>
            <a:r>
              <a:rPr lang="en-US" baseline="0" dirty="0" smtClean="0"/>
              <a:t> to wait until we can incorporate information about the newest sends. </a:t>
            </a:r>
            <a:r>
              <a:rPr lang="en-US" dirty="0" smtClean="0"/>
              <a:t>If</a:t>
            </a:r>
            <a:r>
              <a:rPr lang="en-US" baseline="0" dirty="0" smtClean="0"/>
              <a:t> you use fresh data immediately, it will be biased: with a recent send no open might not happened yet so you don’t want to count as non open. After exploring this chart for many clients and campaigns we settled with using a 2 day window.</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25</a:t>
            </a:fld>
            <a:endParaRPr lang="en-US" dirty="0"/>
          </a:p>
        </p:txBody>
      </p:sp>
    </p:spTree>
    <p:extLst>
      <p:ext uri="{BB962C8B-B14F-4D97-AF65-F5344CB8AC3E}">
        <p14:creationId xmlns:p14="http://schemas.microsoft.com/office/powerpoint/2010/main" val="552339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optimization is</a:t>
            </a:r>
            <a:r>
              <a:rPr lang="en-US" baseline="0" dirty="0" smtClean="0"/>
              <a:t> a bandit type </a:t>
            </a:r>
            <a:r>
              <a:rPr lang="en-US" baseline="0" dirty="0" err="1" smtClean="0"/>
              <a:t>algo</a:t>
            </a:r>
            <a:r>
              <a:rPr lang="en-US" baseline="0" dirty="0" smtClean="0"/>
              <a:t> we still need a way to measure its success: we used A/B testing for it: the control group receives exactly the same message at a fixed time, usually the time the marketer would set.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26</a:t>
            </a:fld>
            <a:endParaRPr lang="en-US" dirty="0"/>
          </a:p>
        </p:txBody>
      </p:sp>
    </p:spTree>
    <p:extLst>
      <p:ext uri="{BB962C8B-B14F-4D97-AF65-F5344CB8AC3E}">
        <p14:creationId xmlns:p14="http://schemas.microsoft.com/office/powerpoint/2010/main" val="606400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point corresponds to a</a:t>
            </a:r>
            <a:r>
              <a:rPr lang="en-US" baseline="0" dirty="0" smtClean="0"/>
              <a:t> campaign sent with send time </a:t>
            </a:r>
            <a:r>
              <a:rPr lang="en-US" baseline="0" dirty="0" smtClean="0"/>
              <a:t>optimization </a:t>
            </a:r>
            <a:r>
              <a:rPr lang="en-US" baseline="0" dirty="0" smtClean="0"/>
              <a:t>on a given day. We calculated open rate in both the control and in the send time optimized group and then here you can see the uplift: how much is the send time optimized open rate higher. </a:t>
            </a:r>
            <a:r>
              <a:rPr lang="en-US" dirty="0" smtClean="0"/>
              <a:t>With our</a:t>
            </a:r>
            <a:r>
              <a:rPr lang="en-US" baseline="0" dirty="0" smtClean="0"/>
              <a:t> first pilot we were naturally very excited about the results but were anxious seeing this chart first. </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27</a:t>
            </a:fld>
            <a:endParaRPr lang="en-US" dirty="0"/>
          </a:p>
        </p:txBody>
      </p:sp>
    </p:spTree>
    <p:extLst>
      <p:ext uri="{BB962C8B-B14F-4D97-AF65-F5344CB8AC3E}">
        <p14:creationId xmlns:p14="http://schemas.microsoft.com/office/powerpoint/2010/main" val="1445956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plot I added</a:t>
            </a:r>
            <a:r>
              <a:rPr lang="en-US" baseline="0" dirty="0" smtClean="0"/>
              <a:t> the previous period where both groups got exactly the same message at the same time. There the results are even worse which shows that this A/B test was distorted, we cannot say that the two groups only significantly differ in their treatment. We can also see that results actually improved by using send time optimization. </a:t>
            </a:r>
            <a:r>
              <a:rPr lang="en-US" dirty="0" smtClean="0"/>
              <a:t>Own the experiments, too risky</a:t>
            </a:r>
            <a:r>
              <a:rPr lang="en-US" baseline="0" dirty="0" smtClean="0"/>
              <a:t> to trust your customers and even yourself: check if A/B testing groups are similar enough.</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28</a:t>
            </a:fld>
            <a:endParaRPr lang="en-US" dirty="0"/>
          </a:p>
        </p:txBody>
      </p:sp>
    </p:spTree>
    <p:extLst>
      <p:ext uri="{BB962C8B-B14F-4D97-AF65-F5344CB8AC3E}">
        <p14:creationId xmlns:p14="http://schemas.microsoft.com/office/powerpoint/2010/main" val="1076867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initial hiccup and several other adjustments this</a:t>
            </a:r>
            <a:r>
              <a:rPr lang="en-US" baseline="0" dirty="0" smtClean="0"/>
              <a:t> product turned out to be a g</a:t>
            </a:r>
            <a:r>
              <a:rPr lang="en-US" dirty="0" smtClean="0"/>
              <a:t>reat</a:t>
            </a:r>
            <a:r>
              <a:rPr lang="en-US" baseline="0" dirty="0" smtClean="0"/>
              <a:t> success as we observed uplift in opens clicks and purchases as well consistently with many clients after 10-20 campaigns. Usually there is immediate uplift </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29</a:t>
            </a:fld>
            <a:endParaRPr lang="en-US" dirty="0"/>
          </a:p>
        </p:txBody>
      </p:sp>
    </p:spTree>
    <p:extLst>
      <p:ext uri="{BB962C8B-B14F-4D97-AF65-F5344CB8AC3E}">
        <p14:creationId xmlns:p14="http://schemas.microsoft.com/office/powerpoint/2010/main" val="60767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a:t>
            </a:r>
            <a:r>
              <a:rPr lang="en-US" baseline="0" dirty="0" smtClean="0"/>
              <a:t> the business problem, I will tell you a little bit about </a:t>
            </a:r>
            <a:r>
              <a:rPr lang="en-US" baseline="0" dirty="0" err="1" smtClean="0"/>
              <a:t>Emarsys</a:t>
            </a:r>
            <a:r>
              <a:rPr lang="en-US" baseline="0" dirty="0" smtClean="0"/>
              <a:t>. We are a software technology company building </a:t>
            </a:r>
            <a:r>
              <a:rPr lang="en-US" baseline="0" dirty="0" smtClean="0"/>
              <a:t>a platform </a:t>
            </a:r>
            <a:r>
              <a:rPr lang="en-US" baseline="0" dirty="0" smtClean="0"/>
              <a:t>for marketers. We have more than fifteen hundred clients who are businesses and they together have 2 and half a billion </a:t>
            </a:r>
            <a:r>
              <a:rPr lang="en-US" baseline="0" dirty="0" smtClean="0"/>
              <a:t>end users. </a:t>
            </a:r>
            <a:r>
              <a:rPr lang="en-US" baseline="0" dirty="0" smtClean="0"/>
              <a:t>Our goal is to do personal marketing communication at this scale which means we need automated solutions for personal communication.</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a:t>
            </a:fld>
            <a:endParaRPr lang="en-US" dirty="0"/>
          </a:p>
        </p:txBody>
      </p:sp>
    </p:spTree>
    <p:extLst>
      <p:ext uri="{BB962C8B-B14F-4D97-AF65-F5344CB8AC3E}">
        <p14:creationId xmlns:p14="http://schemas.microsoft.com/office/powerpoint/2010/main" val="663358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measure of success is the fast adoption after the global release: 2 weeks from 50 to 500 customers. At that time they did not need convincing but were waiting </a:t>
            </a:r>
            <a:r>
              <a:rPr lang="en-US" baseline="0" dirty="0" smtClean="0"/>
              <a:t>desperately </a:t>
            </a:r>
            <a:r>
              <a:rPr lang="en-US" baseline="0" dirty="0" smtClean="0"/>
              <a:t>to turn on this feature.</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30</a:t>
            </a:fld>
            <a:endParaRPr lang="en-US" dirty="0"/>
          </a:p>
        </p:txBody>
      </p:sp>
    </p:spTree>
    <p:extLst>
      <p:ext uri="{BB962C8B-B14F-4D97-AF65-F5344CB8AC3E}">
        <p14:creationId xmlns:p14="http://schemas.microsoft.com/office/powerpoint/2010/main" val="574608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learned</a:t>
            </a:r>
            <a:r>
              <a:rPr lang="en-US" baseline="0" dirty="0" smtClean="0"/>
              <a:t> an incredible amount along the way both about data science, our clients and how to best communicate with non technical people about machine learning solutions. Let’s </a:t>
            </a:r>
            <a:r>
              <a:rPr lang="en-US" baseline="0" dirty="0" err="1" smtClean="0"/>
              <a:t>summarise</a:t>
            </a:r>
            <a:r>
              <a:rPr lang="en-US" baseline="0" dirty="0" smtClean="0"/>
              <a:t> three key takeaways from this journey.</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31</a:t>
            </a:fld>
            <a:endParaRPr lang="en-US" dirty="0"/>
          </a:p>
        </p:txBody>
      </p:sp>
    </p:spTree>
    <p:extLst>
      <p:ext uri="{BB962C8B-B14F-4D97-AF65-F5344CB8AC3E}">
        <p14:creationId xmlns:p14="http://schemas.microsoft.com/office/powerpoint/2010/main" val="867577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if possible, and</a:t>
            </a:r>
            <a:r>
              <a:rPr lang="en-US" baseline="0" dirty="0" smtClean="0"/>
              <a:t> check if they are sufficiently similar. There is room for manual A/B testing: our clients could check the results themselves.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32</a:t>
            </a:fld>
            <a:endParaRPr lang="en-US" dirty="0"/>
          </a:p>
        </p:txBody>
      </p:sp>
    </p:spTree>
    <p:extLst>
      <p:ext uri="{BB962C8B-B14F-4D97-AF65-F5344CB8AC3E}">
        <p14:creationId xmlns:p14="http://schemas.microsoft.com/office/powerpoint/2010/main" val="2040593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learn a lot without machine learning. It is important not to</a:t>
            </a:r>
            <a:r>
              <a:rPr lang="en-US" baseline="0" dirty="0" smtClean="0"/>
              <a:t> be overly optimistic in simulations, it is not safe if you have many </a:t>
            </a:r>
            <a:r>
              <a:rPr lang="en-US" baseline="0" dirty="0" err="1" smtClean="0"/>
              <a:t>params</a:t>
            </a:r>
            <a:r>
              <a:rPr lang="en-US" baseline="0" smtClean="0"/>
              <a: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33</a:t>
            </a:fld>
            <a:endParaRPr lang="en-US" dirty="0"/>
          </a:p>
        </p:txBody>
      </p:sp>
    </p:spTree>
    <p:extLst>
      <p:ext uri="{BB962C8B-B14F-4D97-AF65-F5344CB8AC3E}">
        <p14:creationId xmlns:p14="http://schemas.microsoft.com/office/powerpoint/2010/main" val="1937998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successful</a:t>
            </a:r>
            <a:r>
              <a:rPr lang="en-US" baseline="0" dirty="0" smtClean="0"/>
              <a:t> </a:t>
            </a:r>
            <a:r>
              <a:rPr lang="en-US" dirty="0" smtClean="0"/>
              <a:t>machine learning product</a:t>
            </a:r>
            <a:r>
              <a:rPr lang="en-US" baseline="0" dirty="0" smtClean="0"/>
              <a:t> without trust. Especially if the machine learning is sometimes unintuitive which will happen.</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34</a:t>
            </a:fld>
            <a:endParaRPr lang="en-US" dirty="0"/>
          </a:p>
        </p:txBody>
      </p:sp>
    </p:spTree>
    <p:extLst>
      <p:ext uri="{BB962C8B-B14F-4D97-AF65-F5344CB8AC3E}">
        <p14:creationId xmlns:p14="http://schemas.microsoft.com/office/powerpoint/2010/main" val="1932706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few references:</a:t>
            </a:r>
            <a:r>
              <a:rPr lang="en-US" baseline="0" dirty="0" smtClean="0"/>
              <a:t> Chris </a:t>
            </a:r>
            <a:r>
              <a:rPr lang="en-US" baseline="0" dirty="0" err="1" smtClean="0"/>
              <a:t>Stucchio</a:t>
            </a:r>
            <a:r>
              <a:rPr lang="en-US" baseline="0" dirty="0" smtClean="0"/>
              <a:t> writes greatly about business applications of bandit algorithms. There is another post in which I go into more detail about our solution and one particular incident. Thank you for your attention!</a:t>
            </a:r>
          </a:p>
        </p:txBody>
      </p:sp>
      <p:sp>
        <p:nvSpPr>
          <p:cNvPr id="4" name="Slide Number Placeholder 3"/>
          <p:cNvSpPr>
            <a:spLocks noGrp="1"/>
          </p:cNvSpPr>
          <p:nvPr>
            <p:ph type="sldNum" sz="quarter" idx="10"/>
          </p:nvPr>
        </p:nvSpPr>
        <p:spPr/>
        <p:txBody>
          <a:bodyPr/>
          <a:lstStyle/>
          <a:p>
            <a:fld id="{570C5301-69DD-8441-A521-30BA47DBA924}" type="slidenum">
              <a:rPr lang="en-US" smtClean="0"/>
              <a:pPr/>
              <a:t>35</a:t>
            </a:fld>
            <a:endParaRPr lang="en-US" dirty="0"/>
          </a:p>
        </p:txBody>
      </p:sp>
    </p:spTree>
    <p:extLst>
      <p:ext uri="{BB962C8B-B14F-4D97-AF65-F5344CB8AC3E}">
        <p14:creationId xmlns:p14="http://schemas.microsoft.com/office/powerpoint/2010/main" val="1407150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Personalization has three main components: content, timing and </a:t>
            </a:r>
            <a:r>
              <a:rPr lang="en-US" dirty="0" err="1" smtClean="0"/>
              <a:t>channel.By</a:t>
            </a:r>
            <a:r>
              <a:rPr lang="en-US" dirty="0" smtClean="0"/>
              <a:t> channel I mean whether to send email campaigns, </a:t>
            </a:r>
            <a:r>
              <a:rPr lang="en-US" dirty="0" err="1" smtClean="0"/>
              <a:t>sms</a:t>
            </a:r>
            <a:r>
              <a:rPr lang="en-US" dirty="0" smtClean="0"/>
              <a:t> or mobile push notifications. In the following</a:t>
            </a:r>
            <a:r>
              <a:rPr lang="en-US" baseline="0" dirty="0" smtClean="0"/>
              <a:t> we will look at how to tackle the challenge of personal timing.</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4</a:t>
            </a:fld>
            <a:endParaRPr lang="en-US" dirty="0"/>
          </a:p>
        </p:txBody>
      </p:sp>
    </p:spTree>
    <p:extLst>
      <p:ext uri="{BB962C8B-B14F-4D97-AF65-F5344CB8AC3E}">
        <p14:creationId xmlns:p14="http://schemas.microsoft.com/office/powerpoint/2010/main" val="72707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More specifically we tackle the challenge of optimizing within a day. It seems intuitive that there are people with different kind of habits, some prefer to work through their emails every morning, others only look at emails during work hours.</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5</a:t>
            </a:fld>
            <a:endParaRPr lang="en-US" dirty="0"/>
          </a:p>
        </p:txBody>
      </p:sp>
    </p:spTree>
    <p:extLst>
      <p:ext uri="{BB962C8B-B14F-4D97-AF65-F5344CB8AC3E}">
        <p14:creationId xmlns:p14="http://schemas.microsoft.com/office/powerpoint/2010/main" val="642544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we looked</a:t>
            </a:r>
            <a:r>
              <a:rPr lang="en-US" baseline="0" dirty="0" smtClean="0"/>
              <a:t> for an easy solution: we examined when customers open their emails or how soon they open them after they receive a message. We found no clear pattern in neither of them so we decided to took a step back which turned out to be very fruitful. (remark: </a:t>
            </a:r>
            <a:r>
              <a:rPr lang="en-US" baseline="0" dirty="0" err="1" smtClean="0"/>
              <a:t>hangsúlyozni</a:t>
            </a:r>
            <a:r>
              <a:rPr lang="en-US" baseline="0" dirty="0" smtClean="0"/>
              <a:t> </a:t>
            </a:r>
            <a:r>
              <a:rPr lang="en-US" baseline="0" dirty="0" err="1" smtClean="0"/>
              <a:t>hogy</a:t>
            </a:r>
            <a:r>
              <a:rPr lang="en-US" baseline="0" dirty="0" smtClean="0"/>
              <a:t> </a:t>
            </a:r>
            <a:r>
              <a:rPr lang="en-US" baseline="0" dirty="0" err="1" smtClean="0"/>
              <a:t>nem</a:t>
            </a:r>
            <a:r>
              <a:rPr lang="en-US" baseline="0" dirty="0" smtClean="0"/>
              <a:t> </a:t>
            </a:r>
            <a:r>
              <a:rPr lang="en-US" baseline="0" dirty="0" err="1" smtClean="0"/>
              <a:t>időzóna</a:t>
            </a:r>
            <a:r>
              <a:rPr lang="en-US" baseline="0" dirty="0" smtClean="0"/>
              <a:t> </a:t>
            </a:r>
            <a:r>
              <a:rPr lang="en-US" baseline="0" dirty="0" err="1" smtClean="0"/>
              <a:t>problémáról</a:t>
            </a:r>
            <a:r>
              <a:rPr lang="en-US" baseline="0" dirty="0" smtClean="0"/>
              <a:t> van </a:t>
            </a:r>
            <a:r>
              <a:rPr lang="en-US" baseline="0" dirty="0" err="1" smtClean="0"/>
              <a:t>szó</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6</a:t>
            </a:fld>
            <a:endParaRPr lang="en-US" dirty="0"/>
          </a:p>
        </p:txBody>
      </p:sp>
    </p:spTree>
    <p:extLst>
      <p:ext uri="{BB962C8B-B14F-4D97-AF65-F5344CB8AC3E}">
        <p14:creationId xmlns:p14="http://schemas.microsoft.com/office/powerpoint/2010/main" val="7900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asked ourselves:</a:t>
            </a:r>
            <a:r>
              <a:rPr lang="en-US" baseline="0" dirty="0" smtClean="0"/>
              <a:t> </a:t>
            </a:r>
            <a:r>
              <a:rPr lang="en-US" dirty="0" smtClean="0"/>
              <a:t>What can we win by optimizing</a:t>
            </a:r>
            <a:r>
              <a:rPr lang="en-US" baseline="0" dirty="0" smtClean="0"/>
              <a:t> sending times? What </a:t>
            </a:r>
            <a:r>
              <a:rPr lang="en-US" dirty="0" smtClean="0"/>
              <a:t>can we expect from the best possible</a:t>
            </a:r>
            <a:r>
              <a:rPr lang="en-US" baseline="0" dirty="0" smtClean="0"/>
              <a:t> algorithm? Can we expect significantly better engagement? Would our clients use such a solution? These are essential to answer before we invest years in research and development.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7</a:t>
            </a:fld>
            <a:endParaRPr lang="en-US" dirty="0"/>
          </a:p>
        </p:txBody>
      </p:sp>
    </p:spTree>
    <p:extLst>
      <p:ext uri="{BB962C8B-B14F-4D97-AF65-F5344CB8AC3E}">
        <p14:creationId xmlns:p14="http://schemas.microsoft.com/office/powerpoint/2010/main" val="160961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focused on open events, more specifically open rate which</a:t>
            </a:r>
            <a:r>
              <a:rPr lang="en-US" baseline="0" dirty="0" smtClean="0"/>
              <a:t> is the ratio of the number of opened messages to the number of sent messages. Here you can see the observed engagement to one particular contact. </a:t>
            </a:r>
            <a:r>
              <a:rPr lang="en-US" dirty="0" smtClean="0"/>
              <a:t>We observe different reactions to emails sent at different</a:t>
            </a:r>
            <a:r>
              <a:rPr lang="en-US" baseline="0" dirty="0" smtClean="0"/>
              <a:t> times. What do you think, when should we send to Claire? To estimate a rate 4 send is very few. Is this p</a:t>
            </a:r>
            <a:r>
              <a:rPr lang="en-US" dirty="0" smtClean="0"/>
              <a:t>attern of underlying</a:t>
            </a:r>
            <a:r>
              <a:rPr lang="en-US" baseline="0" dirty="0" smtClean="0"/>
              <a:t> preferences </a:t>
            </a:r>
            <a:r>
              <a:rPr lang="en-US" dirty="0" smtClean="0"/>
              <a:t>or</a:t>
            </a:r>
            <a:r>
              <a:rPr lang="en-US" baseline="0" dirty="0" smtClean="0"/>
              <a:t> just the artifact of observing a realization</a:t>
            </a:r>
            <a:r>
              <a:rPr lang="en-US" dirty="0" smtClean="0"/>
              <a:t>?</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8</a:t>
            </a:fld>
            <a:endParaRPr lang="en-US" dirty="0"/>
          </a:p>
        </p:txBody>
      </p:sp>
    </p:spTree>
    <p:extLst>
      <p:ext uri="{BB962C8B-B14F-4D97-AF65-F5344CB8AC3E}">
        <p14:creationId xmlns:p14="http://schemas.microsoft.com/office/powerpoint/2010/main" val="2035185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answer</a:t>
            </a:r>
            <a:r>
              <a:rPr lang="en-US" baseline="0" dirty="0" smtClean="0"/>
              <a:t> w</a:t>
            </a:r>
            <a:r>
              <a:rPr lang="en-US" dirty="0" smtClean="0"/>
              <a:t>hether difference between hours</a:t>
            </a:r>
            <a:r>
              <a:rPr lang="en-US" baseline="0" dirty="0" smtClean="0"/>
              <a:t> is a pattern we could benefit from or chance. </a:t>
            </a:r>
            <a:r>
              <a:rPr lang="en-US" baseline="0" dirty="0" smtClean="0"/>
              <a:t>To model opens we assume that </a:t>
            </a:r>
            <a:r>
              <a:rPr lang="en-US" baseline="0" dirty="0" smtClean="0"/>
              <a:t>contacts have a long term open probability which can only change slowly and they open every one of their emails with this probability.</a:t>
            </a:r>
            <a:endParaRPr lang="en-US" dirty="0"/>
          </a:p>
        </p:txBody>
      </p:sp>
      <p:sp>
        <p:nvSpPr>
          <p:cNvPr id="4" name="Slide Number Placeholder 3"/>
          <p:cNvSpPr>
            <a:spLocks noGrp="1"/>
          </p:cNvSpPr>
          <p:nvPr>
            <p:ph type="sldNum" sz="quarter" idx="10"/>
          </p:nvPr>
        </p:nvSpPr>
        <p:spPr/>
        <p:txBody>
          <a:bodyPr/>
          <a:lstStyle/>
          <a:p>
            <a:fld id="{570C5301-69DD-8441-A521-30BA47DBA924}" type="slidenum">
              <a:rPr lang="en-US" smtClean="0"/>
              <a:pPr/>
              <a:t>9</a:t>
            </a:fld>
            <a:endParaRPr lang="en-US" dirty="0"/>
          </a:p>
        </p:txBody>
      </p:sp>
    </p:spTree>
    <p:extLst>
      <p:ext uri="{BB962C8B-B14F-4D97-AF65-F5344CB8AC3E}">
        <p14:creationId xmlns:p14="http://schemas.microsoft.com/office/powerpoint/2010/main" val="125892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noAutofit/>
          </a:bodyPr>
          <a:lstStyle>
            <a:lvl1pPr algn="l">
              <a:lnSpc>
                <a:spcPct val="80000"/>
              </a:lnSpc>
              <a:defRPr sz="4800">
                <a:solidFill>
                  <a:schemeClr val="accent1"/>
                </a:solidFill>
                <a:latin typeface="Canaro SemiBold" pitchFamily="50"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grpSp>
        <p:nvGrpSpPr>
          <p:cNvPr id="4" name="Group 3"/>
          <p:cNvGrpSpPr>
            <a:grpSpLocks noChangeAspect="1"/>
          </p:cNvGrpSpPr>
          <p:nvPr userDrawn="1"/>
        </p:nvGrpSpPr>
        <p:grpSpPr>
          <a:xfrm>
            <a:off x="8022508" y="4805784"/>
            <a:ext cx="958314" cy="201157"/>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6"/>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466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0028" y="1278835"/>
            <a:ext cx="7772400" cy="2491408"/>
          </a:xfrm>
        </p:spPr>
        <p:txBody>
          <a:bodyPr>
            <a:normAutofit/>
          </a:bodyPr>
          <a:lstStyle>
            <a:lvl1pPr>
              <a:lnSpc>
                <a:spcPct val="95000"/>
              </a:lnSpc>
              <a:defRPr sz="3600">
                <a:solidFill>
                  <a:schemeClr val="tx2"/>
                </a:solidFill>
              </a:defRPr>
            </a:lvl1pPr>
          </a:lstStyle>
          <a:p>
            <a:r>
              <a:rPr lang="en-US" smtClean="0"/>
              <a:t>Click to edit Master title style</a:t>
            </a:r>
            <a:endParaRPr lang="en-US" dirty="0"/>
          </a:p>
        </p:txBody>
      </p:sp>
      <p:grpSp>
        <p:nvGrpSpPr>
          <p:cNvPr id="18" name="Group 17"/>
          <p:cNvGrpSpPr>
            <a:grpSpLocks noChangeAspect="1"/>
          </p:cNvGrpSpPr>
          <p:nvPr userDrawn="1"/>
        </p:nvGrpSpPr>
        <p:grpSpPr>
          <a:xfrm>
            <a:off x="8022455" y="4805773"/>
            <a:ext cx="958367" cy="201168"/>
            <a:chOff x="9761007" y="210064"/>
            <a:chExt cx="2060373" cy="432487"/>
          </a:xfrm>
        </p:grpSpPr>
        <p:grpSp>
          <p:nvGrpSpPr>
            <p:cNvPr id="19" name="Group 18"/>
            <p:cNvGrpSpPr/>
            <p:nvPr/>
          </p:nvGrpSpPr>
          <p:grpSpPr>
            <a:xfrm>
              <a:off x="9761007" y="343382"/>
              <a:ext cx="2060373" cy="299169"/>
              <a:chOff x="9761007" y="343382"/>
              <a:chExt cx="2060373" cy="299169"/>
            </a:xfrm>
          </p:grpSpPr>
          <p:sp>
            <p:nvSpPr>
              <p:cNvPr id="21"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1075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992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grpSp>
        <p:nvGrpSpPr>
          <p:cNvPr id="19" name="Group 18"/>
          <p:cNvGrpSpPr>
            <a:grpSpLocks noChangeAspect="1"/>
          </p:cNvGrpSpPr>
          <p:nvPr userDrawn="1"/>
        </p:nvGrpSpPr>
        <p:grpSpPr>
          <a:xfrm>
            <a:off x="8022455" y="4805773"/>
            <a:ext cx="958367" cy="201168"/>
            <a:chOff x="9761007" y="210064"/>
            <a:chExt cx="2060373" cy="432487"/>
          </a:xfrm>
        </p:grpSpPr>
        <p:grpSp>
          <p:nvGrpSpPr>
            <p:cNvPr id="20" name="Group 19"/>
            <p:cNvGrpSpPr/>
            <p:nvPr/>
          </p:nvGrpSpPr>
          <p:grpSpPr>
            <a:xfrm>
              <a:off x="9761007" y="343382"/>
              <a:ext cx="2060373" cy="299169"/>
              <a:chOff x="9761007" y="343382"/>
              <a:chExt cx="2060373" cy="299169"/>
            </a:xfrm>
          </p:grpSpPr>
          <p:sp>
            <p:nvSpPr>
              <p:cNvPr id="22"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1"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414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578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White">
    <p:bg>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8022455" y="4805773"/>
            <a:ext cx="958367" cy="201168"/>
            <a:chOff x="9761007" y="210064"/>
            <a:chExt cx="2060373" cy="432487"/>
          </a:xfrm>
        </p:grpSpPr>
        <p:grpSp>
          <p:nvGrpSpPr>
            <p:cNvPr id="20" name="Group 19"/>
            <p:cNvGrpSpPr/>
            <p:nvPr/>
          </p:nvGrpSpPr>
          <p:grpSpPr>
            <a:xfrm>
              <a:off x="9761007" y="343382"/>
              <a:ext cx="2060373" cy="299169"/>
              <a:chOff x="9761007" y="343382"/>
              <a:chExt cx="2060373" cy="299169"/>
            </a:xfrm>
          </p:grpSpPr>
          <p:sp>
            <p:nvSpPr>
              <p:cNvPr id="22"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1"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0154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ptop Background">
    <p:spTree>
      <p:nvGrpSpPr>
        <p:cNvPr id="1" name=""/>
        <p:cNvGrpSpPr/>
        <p:nvPr/>
      </p:nvGrpSpPr>
      <p:grpSpPr>
        <a:xfrm>
          <a:off x="0" y="0"/>
          <a:ext cx="0" cy="0"/>
          <a:chOff x="0" y="0"/>
          <a:chExt cx="0" cy="0"/>
        </a:xfrm>
      </p:grpSpPr>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11613" t="13255" r="10888" b="5332"/>
          <a:stretch/>
        </p:blipFill>
        <p:spPr>
          <a:xfrm>
            <a:off x="971550" y="346614"/>
            <a:ext cx="7134162" cy="4496558"/>
          </a:xfrm>
          <a:prstGeom prst="rect">
            <a:avLst/>
          </a:prstGeom>
        </p:spPr>
      </p:pic>
    </p:spTree>
    <p:extLst>
      <p:ext uri="{BB962C8B-B14F-4D97-AF65-F5344CB8AC3E}">
        <p14:creationId xmlns:p14="http://schemas.microsoft.com/office/powerpoint/2010/main" val="7574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Laptop Background White">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11613" t="13255" r="10888" b="5332"/>
          <a:stretch/>
        </p:blipFill>
        <p:spPr>
          <a:xfrm>
            <a:off x="971550" y="346614"/>
            <a:ext cx="7134162" cy="4496558"/>
          </a:xfrm>
          <a:prstGeom prst="rect">
            <a:avLst/>
          </a:prstGeom>
        </p:spPr>
      </p:pic>
      <p:grpSp>
        <p:nvGrpSpPr>
          <p:cNvPr id="19" name="Group 18"/>
          <p:cNvGrpSpPr>
            <a:grpSpLocks noChangeAspect="1"/>
          </p:cNvGrpSpPr>
          <p:nvPr userDrawn="1"/>
        </p:nvGrpSpPr>
        <p:grpSpPr>
          <a:xfrm>
            <a:off x="8022455" y="4805773"/>
            <a:ext cx="958367" cy="201168"/>
            <a:chOff x="9761007" y="210064"/>
            <a:chExt cx="2060373" cy="432487"/>
          </a:xfrm>
        </p:grpSpPr>
        <p:grpSp>
          <p:nvGrpSpPr>
            <p:cNvPr id="21" name="Group 20"/>
            <p:cNvGrpSpPr/>
            <p:nvPr/>
          </p:nvGrpSpPr>
          <p:grpSpPr>
            <a:xfrm>
              <a:off x="9761007" y="343382"/>
              <a:ext cx="2060373" cy="299169"/>
              <a:chOff x="9761007" y="343382"/>
              <a:chExt cx="2060373" cy="299169"/>
            </a:xfrm>
          </p:grpSpPr>
          <p:sp>
            <p:nvSpPr>
              <p:cNvPr id="23"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6427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942975"/>
            <a:ext cx="7772400" cy="1630892"/>
          </a:xfrm>
        </p:spPr>
        <p:txBody>
          <a:bodyPr anchor="t">
            <a:normAutofit/>
          </a:bodyPr>
          <a:lstStyle>
            <a:lvl1pPr algn="l">
              <a:defRPr sz="4800" b="0" cap="all">
                <a:latin typeface="+mj-lt"/>
              </a:defRPr>
            </a:lvl1pPr>
          </a:lstStyle>
          <a:p>
            <a:r>
              <a:rPr lang="en-US" smtClean="0"/>
              <a:t>Click to edit Master title style</a:t>
            </a:r>
            <a:endParaRPr lang="en-US" dirty="0"/>
          </a:p>
        </p:txBody>
      </p:sp>
      <p:grpSp>
        <p:nvGrpSpPr>
          <p:cNvPr id="3" name="Group 2"/>
          <p:cNvGrpSpPr>
            <a:grpSpLocks noChangeAspect="1"/>
          </p:cNvGrpSpPr>
          <p:nvPr userDrawn="1"/>
        </p:nvGrpSpPr>
        <p:grpSpPr>
          <a:xfrm>
            <a:off x="8022508" y="4805784"/>
            <a:ext cx="958314" cy="201157"/>
            <a:chOff x="9761007" y="210064"/>
            <a:chExt cx="2060373" cy="432487"/>
          </a:xfrm>
        </p:grpSpPr>
        <p:grpSp>
          <p:nvGrpSpPr>
            <p:cNvPr id="4" name="Group 3"/>
            <p:cNvGrpSpPr/>
            <p:nvPr/>
          </p:nvGrpSpPr>
          <p:grpSpPr>
            <a:xfrm>
              <a:off x="9761007" y="343382"/>
              <a:ext cx="2060373" cy="299169"/>
              <a:chOff x="9761007" y="343382"/>
              <a:chExt cx="2060373" cy="299169"/>
            </a:xfrm>
          </p:grpSpPr>
          <p:sp>
            <p:nvSpPr>
              <p:cNvPr id="6"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6435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942975"/>
            <a:ext cx="7772400" cy="1630892"/>
          </a:xfrm>
        </p:spPr>
        <p:txBody>
          <a:bodyPr anchor="t">
            <a:normAutofit/>
          </a:bodyPr>
          <a:lstStyle>
            <a:lvl1pPr algn="l">
              <a:defRPr sz="4800" b="0" cap="all">
                <a:solidFill>
                  <a:schemeClr val="tx2"/>
                </a:solidFill>
                <a:latin typeface="+mj-lt"/>
              </a:defRPr>
            </a:lvl1pPr>
          </a:lstStyle>
          <a:p>
            <a:r>
              <a:rPr lang="en-US" smtClean="0"/>
              <a:t>Click to edit Master title style</a:t>
            </a:r>
            <a:endParaRPr lang="en-US" dirty="0"/>
          </a:p>
        </p:txBody>
      </p:sp>
      <p:grpSp>
        <p:nvGrpSpPr>
          <p:cNvPr id="16" name="Group 15"/>
          <p:cNvGrpSpPr>
            <a:grpSpLocks noChangeAspect="1"/>
          </p:cNvGrpSpPr>
          <p:nvPr userDrawn="1"/>
        </p:nvGrpSpPr>
        <p:grpSpPr>
          <a:xfrm>
            <a:off x="8022455" y="4805773"/>
            <a:ext cx="958367" cy="201168"/>
            <a:chOff x="9761007" y="210064"/>
            <a:chExt cx="2060373" cy="432487"/>
          </a:xfrm>
        </p:grpSpPr>
        <p:grpSp>
          <p:nvGrpSpPr>
            <p:cNvPr id="17" name="Group 16"/>
            <p:cNvGrpSpPr/>
            <p:nvPr/>
          </p:nvGrpSpPr>
          <p:grpSpPr>
            <a:xfrm>
              <a:off x="9761007" y="343382"/>
              <a:ext cx="2060373" cy="299169"/>
              <a:chOff x="9761007" y="343382"/>
              <a:chExt cx="2060373" cy="299169"/>
            </a:xfrm>
          </p:grpSpPr>
          <p:sp>
            <p:nvSpPr>
              <p:cNvPr id="1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922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452" y="1967936"/>
            <a:ext cx="4077096" cy="1207628"/>
          </a:xfrm>
          <a:prstGeom prst="rect">
            <a:avLst/>
          </a:prstGeom>
        </p:spPr>
      </p:pic>
    </p:spTree>
    <p:extLst>
      <p:ext uri="{BB962C8B-B14F-4D97-AF65-F5344CB8AC3E}">
        <p14:creationId xmlns:p14="http://schemas.microsoft.com/office/powerpoint/2010/main" val="343215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noAutofit/>
          </a:bodyPr>
          <a:lstStyle>
            <a:lvl1pPr algn="l">
              <a:lnSpc>
                <a:spcPct val="80000"/>
              </a:lnSpc>
              <a:defRPr sz="4800">
                <a:solidFill>
                  <a:schemeClr val="accent1"/>
                </a:solidFill>
                <a:latin typeface="Canaro SemiBold" pitchFamily="50"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grpSp>
        <p:nvGrpSpPr>
          <p:cNvPr id="17" name="Group 16"/>
          <p:cNvGrpSpPr>
            <a:grpSpLocks noChangeAspect="1"/>
          </p:cNvGrpSpPr>
          <p:nvPr userDrawn="1"/>
        </p:nvGrpSpPr>
        <p:grpSpPr>
          <a:xfrm>
            <a:off x="8022455" y="4805773"/>
            <a:ext cx="958367" cy="201168"/>
            <a:chOff x="9761007" y="210064"/>
            <a:chExt cx="2060373" cy="432487"/>
          </a:xfrm>
        </p:grpSpPr>
        <p:grpSp>
          <p:nvGrpSpPr>
            <p:cNvPr id="18" name="Group 17"/>
            <p:cNvGrpSpPr/>
            <p:nvPr/>
          </p:nvGrpSpPr>
          <p:grpSpPr>
            <a:xfrm>
              <a:off x="9761007" y="343382"/>
              <a:ext cx="2060373" cy="299169"/>
              <a:chOff x="9761007" y="343382"/>
              <a:chExt cx="2060373" cy="299169"/>
            </a:xfrm>
          </p:grpSpPr>
          <p:sp>
            <p:nvSpPr>
              <p:cNvPr id="20"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9"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23764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ogo on White">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452" y="1967936"/>
            <a:ext cx="4077096" cy="1207627"/>
          </a:xfrm>
          <a:prstGeom prst="rect">
            <a:avLst/>
          </a:prstGeom>
        </p:spPr>
      </p:pic>
    </p:spTree>
    <p:extLst>
      <p:ext uri="{BB962C8B-B14F-4D97-AF65-F5344CB8AC3E}">
        <p14:creationId xmlns:p14="http://schemas.microsoft.com/office/powerpoint/2010/main" val="292507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Vision Slide dark">
    <p:spTree>
      <p:nvGrpSpPr>
        <p:cNvPr id="1" name=""/>
        <p:cNvGrpSpPr/>
        <p:nvPr/>
      </p:nvGrpSpPr>
      <p:grpSpPr>
        <a:xfrm>
          <a:off x="0" y="0"/>
          <a:ext cx="0" cy="0"/>
          <a:chOff x="0" y="0"/>
          <a:chExt cx="0" cy="0"/>
        </a:xfrm>
      </p:grpSpPr>
      <p:grpSp>
        <p:nvGrpSpPr>
          <p:cNvPr id="20" name="Gruppierung 19"/>
          <p:cNvGrpSpPr/>
          <p:nvPr userDrawn="1"/>
        </p:nvGrpSpPr>
        <p:grpSpPr>
          <a:xfrm>
            <a:off x="1140943" y="1199891"/>
            <a:ext cx="5535934" cy="719804"/>
            <a:chOff x="1093645" y="1199891"/>
            <a:chExt cx="5535934" cy="719804"/>
          </a:xfrm>
        </p:grpSpPr>
        <p:sp>
          <p:nvSpPr>
            <p:cNvPr id="4" name="Textfeld 3"/>
            <p:cNvSpPr txBox="1"/>
            <p:nvPr userDrawn="1"/>
          </p:nvSpPr>
          <p:spPr>
            <a:xfrm>
              <a:off x="1109402" y="1199891"/>
              <a:ext cx="3507621"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bg1"/>
                  </a:solidFill>
                  <a:latin typeface="Canaro Light" charset="0"/>
                  <a:ea typeface="Canaro Light" charset="0"/>
                  <a:cs typeface="Canaro Light" charset="0"/>
                </a:rPr>
                <a:t>EMARSYS DELIVERS ON THE </a:t>
              </a:r>
            </a:p>
          </p:txBody>
        </p:sp>
        <p:sp>
          <p:nvSpPr>
            <p:cNvPr id="6" name="Textfeld 5"/>
            <p:cNvSpPr txBox="1"/>
            <p:nvPr userDrawn="1"/>
          </p:nvSpPr>
          <p:spPr>
            <a:xfrm>
              <a:off x="1093645" y="1460510"/>
              <a:ext cx="5535934"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1"/>
                  </a:solidFill>
                  <a:latin typeface="Canaro Book" charset="0"/>
                  <a:ea typeface="Canaro Book" charset="0"/>
                  <a:cs typeface="Canaro Book" charset="0"/>
                </a:rPr>
                <a:t>PROMISE</a:t>
              </a:r>
              <a:r>
                <a:rPr lang="en-US" sz="3700" b="1" i="0" baseline="0" dirty="0">
                  <a:solidFill>
                    <a:schemeClr val="accent1"/>
                  </a:solidFill>
                  <a:latin typeface="Canaro Book" charset="0"/>
                  <a:ea typeface="Canaro Book" charset="0"/>
                  <a:cs typeface="Canaro Book" charset="0"/>
                </a:rPr>
                <a:t> OF MARKETING</a:t>
              </a:r>
              <a:endParaRPr lang="en-US" sz="3700" b="1" i="0" dirty="0">
                <a:solidFill>
                  <a:schemeClr val="accent1"/>
                </a:solidFill>
                <a:latin typeface="Canaro Book" charset="0"/>
                <a:ea typeface="Canaro Book" charset="0"/>
                <a:cs typeface="Canaro Book" charset="0"/>
              </a:endParaRPr>
            </a:p>
          </p:txBody>
        </p:sp>
      </p:grpSp>
      <p:grpSp>
        <p:nvGrpSpPr>
          <p:cNvPr id="21" name="Gruppierung 20"/>
          <p:cNvGrpSpPr/>
          <p:nvPr userDrawn="1"/>
        </p:nvGrpSpPr>
        <p:grpSpPr>
          <a:xfrm>
            <a:off x="1918284" y="2010204"/>
            <a:ext cx="6099453" cy="831541"/>
            <a:chOff x="1870986" y="2010204"/>
            <a:chExt cx="6099453" cy="831541"/>
          </a:xfrm>
        </p:grpSpPr>
        <p:sp>
          <p:nvSpPr>
            <p:cNvPr id="7" name="Textfeld 6"/>
            <p:cNvSpPr txBox="1"/>
            <p:nvPr userDrawn="1"/>
          </p:nvSpPr>
          <p:spPr>
            <a:xfrm>
              <a:off x="5134191" y="2010204"/>
              <a:ext cx="2836248"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4"/>
                  </a:solidFill>
                  <a:latin typeface="Canaro Book" charset="0"/>
                  <a:ea typeface="Canaro Book" charset="0"/>
                  <a:cs typeface="Canaro Book" charset="0"/>
                </a:rPr>
                <a:t>INNOVATIVE</a:t>
              </a:r>
            </a:p>
          </p:txBody>
        </p:sp>
        <p:sp>
          <p:nvSpPr>
            <p:cNvPr id="8" name="Textfeld 7"/>
            <p:cNvSpPr txBox="1"/>
            <p:nvPr userDrawn="1"/>
          </p:nvSpPr>
          <p:spPr>
            <a:xfrm>
              <a:off x="2489445" y="2455812"/>
              <a:ext cx="3004323" cy="385933"/>
            </a:xfrm>
            <a:prstGeom prst="rect">
              <a:avLst/>
            </a:prstGeom>
            <a:noFill/>
            <a:ln w="9525">
              <a:noFill/>
            </a:ln>
          </p:spPr>
          <p:txBody>
            <a:bodyPr wrap="square" lIns="0" tIns="0" rIns="0" bIns="0" rtlCol="0" anchor="ctr">
              <a:normAutofit fontScale="92500" lnSpcReduction="20000"/>
            </a:bodyPr>
            <a:lstStyle/>
            <a:p>
              <a:pPr>
                <a:lnSpc>
                  <a:spcPct val="90000"/>
                </a:lnSpc>
              </a:pPr>
              <a:r>
                <a:rPr lang="en-US" sz="3700" b="1" i="0" dirty="0">
                  <a:solidFill>
                    <a:schemeClr val="accent4"/>
                  </a:solidFill>
                  <a:latin typeface="Canaro Book" charset="0"/>
                  <a:ea typeface="Canaro Book" charset="0"/>
                  <a:cs typeface="Canaro Book" charset="0"/>
                </a:rPr>
                <a:t>EASY TO USE</a:t>
              </a:r>
            </a:p>
          </p:txBody>
        </p:sp>
        <p:sp>
          <p:nvSpPr>
            <p:cNvPr id="9" name="Textfeld 8"/>
            <p:cNvSpPr txBox="1"/>
            <p:nvPr userDrawn="1"/>
          </p:nvSpPr>
          <p:spPr>
            <a:xfrm>
              <a:off x="1870986" y="2117689"/>
              <a:ext cx="3193405"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bg1"/>
                  </a:solidFill>
                  <a:latin typeface="Canaro Light" charset="0"/>
                  <a:ea typeface="Canaro Light" charset="0"/>
                  <a:cs typeface="Canaro Light" charset="0"/>
                </a:rPr>
                <a:t>BY</a:t>
              </a:r>
              <a:r>
                <a:rPr lang="en-US" sz="2100" b="0" i="0" baseline="0" dirty="0">
                  <a:solidFill>
                    <a:schemeClr val="bg1"/>
                  </a:solidFill>
                  <a:latin typeface="Canaro Light" charset="0"/>
                  <a:ea typeface="Canaro Light" charset="0"/>
                  <a:cs typeface="Canaro Light" charset="0"/>
                </a:rPr>
                <a:t> PROVIDING THE MOST</a:t>
              </a:r>
              <a:endParaRPr lang="en-US" sz="2100" b="0" i="0" dirty="0">
                <a:solidFill>
                  <a:schemeClr val="bg1"/>
                </a:solidFill>
                <a:latin typeface="Canaro Light" charset="0"/>
                <a:ea typeface="Canaro Light" charset="0"/>
                <a:cs typeface="Canaro Light" charset="0"/>
              </a:endParaRPr>
            </a:p>
          </p:txBody>
        </p:sp>
        <p:sp>
          <p:nvSpPr>
            <p:cNvPr id="10" name="Textfeld 9"/>
            <p:cNvSpPr txBox="1"/>
            <p:nvPr userDrawn="1"/>
          </p:nvSpPr>
          <p:spPr>
            <a:xfrm>
              <a:off x="1870986" y="2397137"/>
              <a:ext cx="593512"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bg1"/>
                  </a:solidFill>
                  <a:latin typeface="Canaro Light" charset="0"/>
                  <a:ea typeface="Canaro Light" charset="0"/>
                  <a:cs typeface="Canaro Light" charset="0"/>
                </a:rPr>
                <a:t>AND</a:t>
              </a:r>
            </a:p>
          </p:txBody>
        </p:sp>
        <p:sp>
          <p:nvSpPr>
            <p:cNvPr id="11" name="Textfeld 10"/>
            <p:cNvSpPr txBox="1"/>
            <p:nvPr userDrawn="1"/>
          </p:nvSpPr>
          <p:spPr>
            <a:xfrm>
              <a:off x="5538687" y="2397137"/>
              <a:ext cx="1869824"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bg1"/>
                  </a:solidFill>
                  <a:latin typeface="Canaro Light" charset="0"/>
                  <a:ea typeface="Canaro Light" charset="0"/>
                  <a:cs typeface="Canaro Light" charset="0"/>
                </a:rPr>
                <a:t>TECHNOLOGY</a:t>
              </a:r>
            </a:p>
          </p:txBody>
        </p:sp>
      </p:grpSp>
      <p:grpSp>
        <p:nvGrpSpPr>
          <p:cNvPr id="22" name="Gruppierung 21"/>
          <p:cNvGrpSpPr/>
          <p:nvPr userDrawn="1"/>
        </p:nvGrpSpPr>
        <p:grpSpPr>
          <a:xfrm>
            <a:off x="1146195" y="3069446"/>
            <a:ext cx="7164150" cy="937889"/>
            <a:chOff x="1098897" y="2981872"/>
            <a:chExt cx="7164150" cy="937889"/>
          </a:xfrm>
        </p:grpSpPr>
        <p:sp>
          <p:nvSpPr>
            <p:cNvPr id="12" name="Textfeld 11"/>
            <p:cNvSpPr txBox="1"/>
            <p:nvPr userDrawn="1"/>
          </p:nvSpPr>
          <p:spPr>
            <a:xfrm>
              <a:off x="1098897" y="2981872"/>
              <a:ext cx="7164150"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bg1"/>
                  </a:solidFill>
                  <a:latin typeface="Canaro Light" charset="0"/>
                  <a:ea typeface="Canaro Light" charset="0"/>
                  <a:cs typeface="Canaro Light" charset="0"/>
                </a:rPr>
                <a:t>THAT ENABLES BRANDS AROUND THE WORLD TO</a:t>
              </a:r>
              <a:r>
                <a:rPr lang="en-US" sz="2100" b="0" i="0" baseline="0" dirty="0">
                  <a:solidFill>
                    <a:schemeClr val="bg1"/>
                  </a:solidFill>
                  <a:latin typeface="Canaro Light" charset="0"/>
                  <a:ea typeface="Canaro Light" charset="0"/>
                  <a:cs typeface="Canaro Light" charset="0"/>
                </a:rPr>
                <a:t> SCALE</a:t>
              </a:r>
              <a:endParaRPr lang="en-US" sz="2100" b="0" i="0" dirty="0">
                <a:solidFill>
                  <a:schemeClr val="bg1"/>
                </a:solidFill>
                <a:latin typeface="Canaro Light" charset="0"/>
                <a:ea typeface="Canaro Light" charset="0"/>
                <a:cs typeface="Canaro Light" charset="0"/>
              </a:endParaRPr>
            </a:p>
          </p:txBody>
        </p:sp>
        <p:sp>
          <p:nvSpPr>
            <p:cNvPr id="13" name="Textfeld 12"/>
            <p:cNvSpPr txBox="1"/>
            <p:nvPr userDrawn="1"/>
          </p:nvSpPr>
          <p:spPr>
            <a:xfrm>
              <a:off x="2222891" y="3659142"/>
              <a:ext cx="3466525" cy="260619"/>
            </a:xfrm>
            <a:prstGeom prst="rect">
              <a:avLst/>
            </a:prstGeom>
            <a:noFill/>
            <a:ln w="9525">
              <a:noFill/>
            </a:ln>
          </p:spPr>
          <p:txBody>
            <a:bodyPr wrap="square" lIns="0" tIns="0" rIns="0" bIns="0" rtlCol="0" anchor="ctr">
              <a:normAutofit fontScale="92500"/>
            </a:bodyPr>
            <a:lstStyle/>
            <a:p>
              <a:pPr>
                <a:lnSpc>
                  <a:spcPct val="90000"/>
                </a:lnSpc>
              </a:pPr>
              <a:r>
                <a:rPr lang="en-US" sz="2100" b="0" i="0">
                  <a:solidFill>
                    <a:schemeClr val="bg1"/>
                  </a:solidFill>
                  <a:latin typeface="Canaro Light" charset="0"/>
                  <a:ea typeface="Canaro Light" charset="0"/>
                  <a:cs typeface="Canaro Light" charset="0"/>
                </a:rPr>
                <a:t>CUSTOMER INTERACTIONS.</a:t>
              </a:r>
              <a:endParaRPr lang="en-US" sz="2100" b="0" i="0" dirty="0">
                <a:solidFill>
                  <a:schemeClr val="bg1"/>
                </a:solidFill>
                <a:latin typeface="Canaro Light" charset="0"/>
                <a:ea typeface="Canaro Light" charset="0"/>
                <a:cs typeface="Canaro Light" charset="0"/>
              </a:endParaRPr>
            </a:p>
          </p:txBody>
        </p:sp>
        <p:sp>
          <p:nvSpPr>
            <p:cNvPr id="14" name="Textfeld 13"/>
            <p:cNvSpPr txBox="1"/>
            <p:nvPr userDrawn="1"/>
          </p:nvSpPr>
          <p:spPr>
            <a:xfrm>
              <a:off x="1335250" y="3263458"/>
              <a:ext cx="4175588" cy="459185"/>
            </a:xfrm>
            <a:prstGeom prst="rect">
              <a:avLst/>
            </a:prstGeom>
            <a:noFill/>
            <a:ln w="9525">
              <a:noFill/>
            </a:ln>
          </p:spPr>
          <p:txBody>
            <a:bodyPr wrap="square" lIns="0" tIns="0" rIns="0" bIns="0" rtlCol="0" anchor="ctr">
              <a:normAutofit fontScale="92500" lnSpcReduction="10000"/>
            </a:bodyPr>
            <a:lstStyle/>
            <a:p>
              <a:pPr>
                <a:lnSpc>
                  <a:spcPct val="90000"/>
                </a:lnSpc>
              </a:pPr>
              <a:r>
                <a:rPr lang="en-US" sz="3700" b="1" i="0" spc="0" dirty="0">
                  <a:solidFill>
                    <a:schemeClr val="accent3"/>
                  </a:solidFill>
                  <a:latin typeface="Canaro Book" charset="0"/>
                  <a:ea typeface="Canaro Book" charset="0"/>
                  <a:cs typeface="Canaro Book" charset="0"/>
                </a:rPr>
                <a:t>TRULY PERSONAL</a:t>
              </a:r>
            </a:p>
          </p:txBody>
        </p:sp>
      </p:grpSp>
      <p:sp>
        <p:nvSpPr>
          <p:cNvPr id="19" name="Rechteck 18"/>
          <p:cNvSpPr/>
          <p:nvPr userDrawn="1"/>
        </p:nvSpPr>
        <p:spPr>
          <a:xfrm>
            <a:off x="-2002221" y="1518896"/>
            <a:ext cx="1985589" cy="1459318"/>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82" h="1220085">
                <a:moveTo>
                  <a:pt x="4689" y="736209"/>
                </a:moveTo>
                <a:lnTo>
                  <a:pt x="1660082" y="0"/>
                </a:lnTo>
                <a:lnTo>
                  <a:pt x="1660082" y="465119"/>
                </a:lnTo>
                <a:lnTo>
                  <a:pt x="0" y="1220085"/>
                </a:lnTo>
                <a:lnTo>
                  <a:pt x="4689" y="736209"/>
                </a:lnTo>
                <a:close/>
              </a:path>
            </a:pathLst>
          </a:custGeom>
          <a:solidFill>
            <a:schemeClr val="accent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25" name="Rechteck 18"/>
          <p:cNvSpPr/>
          <p:nvPr userDrawn="1"/>
        </p:nvSpPr>
        <p:spPr>
          <a:xfrm>
            <a:off x="9381485" y="1720857"/>
            <a:ext cx="3250634" cy="2001786"/>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 name="connsiteX0" fmla="*/ 4689 w 2752611"/>
              <a:gd name="connsiteY0" fmla="*/ 1211222 h 1695098"/>
              <a:gd name="connsiteX1" fmla="*/ 2752611 w 2752611"/>
              <a:gd name="connsiteY1" fmla="*/ 0 h 1695098"/>
              <a:gd name="connsiteX2" fmla="*/ 1660082 w 2752611"/>
              <a:gd name="connsiteY2" fmla="*/ 940132 h 1695098"/>
              <a:gd name="connsiteX3" fmla="*/ 0 w 2752611"/>
              <a:gd name="connsiteY3" fmla="*/ 1695098 h 1695098"/>
              <a:gd name="connsiteX4" fmla="*/ 4689 w 2752611"/>
              <a:gd name="connsiteY4" fmla="*/ 1211222 h 1695098"/>
              <a:gd name="connsiteX0" fmla="*/ 4689 w 2752612"/>
              <a:gd name="connsiteY0" fmla="*/ 1211222 h 1695098"/>
              <a:gd name="connsiteX1" fmla="*/ 2752611 w 2752612"/>
              <a:gd name="connsiteY1" fmla="*/ 0 h 1695098"/>
              <a:gd name="connsiteX2" fmla="*/ 2752612 w 2752612"/>
              <a:gd name="connsiteY2" fmla="*/ 465119 h 1695098"/>
              <a:gd name="connsiteX3" fmla="*/ 0 w 2752612"/>
              <a:gd name="connsiteY3" fmla="*/ 1695098 h 1695098"/>
              <a:gd name="connsiteX4" fmla="*/ 4689 w 2752612"/>
              <a:gd name="connsiteY4" fmla="*/ 1211222 h 1695098"/>
              <a:gd name="connsiteX0" fmla="*/ 4689 w 2752612"/>
              <a:gd name="connsiteY0" fmla="*/ 1211222 h 1695098"/>
              <a:gd name="connsiteX1" fmla="*/ 2752611 w 2752612"/>
              <a:gd name="connsiteY1" fmla="*/ 0 h 1695098"/>
              <a:gd name="connsiteX2" fmla="*/ 2752612 w 2752612"/>
              <a:gd name="connsiteY2" fmla="*/ 497583 h 1695098"/>
              <a:gd name="connsiteX3" fmla="*/ 0 w 2752612"/>
              <a:gd name="connsiteY3" fmla="*/ 1695098 h 1695098"/>
              <a:gd name="connsiteX4" fmla="*/ 4689 w 2752612"/>
              <a:gd name="connsiteY4" fmla="*/ 1211222 h 169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612" h="1695098">
                <a:moveTo>
                  <a:pt x="4689" y="1211222"/>
                </a:moveTo>
                <a:lnTo>
                  <a:pt x="2752611" y="0"/>
                </a:lnTo>
                <a:cubicBezTo>
                  <a:pt x="2752611" y="155040"/>
                  <a:pt x="2752612" y="342543"/>
                  <a:pt x="2752612" y="497583"/>
                </a:cubicBezTo>
                <a:lnTo>
                  <a:pt x="0" y="1695098"/>
                </a:lnTo>
                <a:lnTo>
                  <a:pt x="4689" y="1211222"/>
                </a:lnTo>
                <a:close/>
              </a:path>
            </a:pathLst>
          </a:custGeom>
          <a:solidFill>
            <a:schemeClr val="accent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grpId="0" nodeType="withEffect">
                                  <p:stCondLst>
                                    <p:cond delay="0"/>
                                  </p:stCondLst>
                                  <p:childTnLst>
                                    <p:animMotion origin="layout" path="M -0.00052 -0.00031 L 0.06666 -0.05402 " pathEditMode="relative" rAng="0" ptsTypes="AA">
                                      <p:cBhvr>
                                        <p:cTn id="6" dur="1000" fill="hold"/>
                                        <p:tgtEl>
                                          <p:spTgt spid="19"/>
                                        </p:tgtEl>
                                        <p:attrNameLst>
                                          <p:attrName>ppt_x</p:attrName>
                                          <p:attrName>ppt_y</p:attrName>
                                        </p:attrNameLst>
                                      </p:cBhvr>
                                      <p:rCtr x="3368" y="-2685"/>
                                    </p:animMotion>
                                  </p:childTnLst>
                                </p:cTn>
                              </p:par>
                              <p:par>
                                <p:cTn id="7" presetID="10" presetClass="entr" presetSubtype="0" fill="hold" nodeType="withEffect">
                                  <p:stCondLst>
                                    <p:cond delay="20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par>
                                <p:cTn id="10" presetID="35" presetClass="path" presetSubtype="0" decel="100000" fill="hold" nodeType="withEffect">
                                  <p:stCondLst>
                                    <p:cond delay="200"/>
                                  </p:stCondLst>
                                  <p:childTnLst>
                                    <p:animMotion origin="layout" path="M -5.55556E-7 3.58025E-6 L -0.0092 0.00031 " pathEditMode="relative" rAng="0" ptsTypes="AA">
                                      <p:cBhvr>
                                        <p:cTn id="11" dur="750" spd="-100000" fill="hold"/>
                                        <p:tgtEl>
                                          <p:spTgt spid="20"/>
                                        </p:tgtEl>
                                        <p:attrNameLst>
                                          <p:attrName>ppt_x</p:attrName>
                                          <p:attrName>ppt_y</p:attrName>
                                        </p:attrNameLst>
                                      </p:cBhvr>
                                      <p:rCtr x="-469" y="0"/>
                                    </p:animMotion>
                                  </p:childTnLst>
                                </p:cTn>
                              </p:par>
                            </p:childTnLst>
                          </p:cTn>
                        </p:par>
                        <p:par>
                          <p:cTn id="12" fill="hold">
                            <p:stCondLst>
                              <p:cond delay="1000"/>
                            </p:stCondLst>
                            <p:childTnLst>
                              <p:par>
                                <p:cTn id="13" presetID="10" presetClass="entr" presetSubtype="0" fill="hold" nodeType="afterEffect">
                                  <p:stCondLst>
                                    <p:cond delay="2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35" presetClass="path" presetSubtype="0" decel="100000" fill="hold" nodeType="withEffect">
                                  <p:stCondLst>
                                    <p:cond delay="200"/>
                                  </p:stCondLst>
                                  <p:childTnLst>
                                    <p:animMotion origin="layout" path="M -0.01979 0.00031 L -0.0092 0.00031 " pathEditMode="relative" rAng="0" ptsTypes="AA">
                                      <p:cBhvr>
                                        <p:cTn id="17" dur="750" spd="-100000" fill="hold"/>
                                        <p:tgtEl>
                                          <p:spTgt spid="21"/>
                                        </p:tgtEl>
                                        <p:attrNameLst>
                                          <p:attrName>ppt_x</p:attrName>
                                          <p:attrName>ppt_y</p:attrName>
                                        </p:attrNameLst>
                                      </p:cBhvr>
                                      <p:rCtr x="521" y="0"/>
                                    </p:animMotion>
                                  </p:childTnLst>
                                </p:cTn>
                              </p:par>
                            </p:childTnLst>
                          </p:cTn>
                        </p:par>
                        <p:par>
                          <p:cTn id="18" fill="hold">
                            <p:stCondLst>
                              <p:cond delay="1950"/>
                            </p:stCondLst>
                            <p:childTnLst>
                              <p:par>
                                <p:cTn id="19" presetID="10" presetClass="entr" presetSubtype="0" fill="hold" nodeType="after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35" presetClass="path" presetSubtype="0" decel="100000" fill="hold" nodeType="withEffect">
                                  <p:stCondLst>
                                    <p:cond delay="200"/>
                                  </p:stCondLst>
                                  <p:childTnLst>
                                    <p:animMotion origin="layout" path="M -3.88889E-6 -2.96296E-6 L -0.0092 0.00031 " pathEditMode="relative" rAng="0" ptsTypes="AA">
                                      <p:cBhvr>
                                        <p:cTn id="23" dur="750" spd="-100000" fill="hold"/>
                                        <p:tgtEl>
                                          <p:spTgt spid="22"/>
                                        </p:tgtEl>
                                        <p:attrNameLst>
                                          <p:attrName>ppt_x</p:attrName>
                                          <p:attrName>ppt_y</p:attrName>
                                        </p:attrNameLst>
                                      </p:cBhvr>
                                      <p:rCtr x="-469" y="0"/>
                                    </p:animMotion>
                                  </p:childTnLst>
                                </p:cTn>
                              </p:par>
                              <p:par>
                                <p:cTn id="24" presetID="0" presetClass="path" presetSubtype="0" accel="50000" decel="50000" fill="hold" grpId="0" nodeType="withEffect">
                                  <p:stCondLst>
                                    <p:cond delay="0"/>
                                  </p:stCondLst>
                                  <p:childTnLst>
                                    <p:animMotion origin="layout" path="M 0.1585 -0.09691 L -0.14862 0.14414 " pathEditMode="relative" rAng="0" ptsTypes="AA">
                                      <p:cBhvr>
                                        <p:cTn id="25" dur="2000" fill="hold"/>
                                        <p:tgtEl>
                                          <p:spTgt spid="25"/>
                                        </p:tgtEl>
                                        <p:attrNameLst>
                                          <p:attrName>ppt_x</p:attrName>
                                          <p:attrName>ppt_y</p:attrName>
                                        </p:attrNameLst>
                                      </p:cBhvr>
                                      <p:rCtr x="-15365"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sion slide white">
    <p:bg>
      <p:bgPr>
        <a:solidFill>
          <a:schemeClr val="bg1"/>
        </a:solidFill>
        <a:effectLst/>
      </p:bgPr>
    </p:bg>
    <p:spTree>
      <p:nvGrpSpPr>
        <p:cNvPr id="1" name=""/>
        <p:cNvGrpSpPr/>
        <p:nvPr/>
      </p:nvGrpSpPr>
      <p:grpSpPr>
        <a:xfrm>
          <a:off x="0" y="0"/>
          <a:ext cx="0" cy="0"/>
          <a:chOff x="0" y="0"/>
          <a:chExt cx="0" cy="0"/>
        </a:xfrm>
      </p:grpSpPr>
      <p:grpSp>
        <p:nvGrpSpPr>
          <p:cNvPr id="19" name="Gruppierung 18"/>
          <p:cNvGrpSpPr/>
          <p:nvPr userDrawn="1"/>
        </p:nvGrpSpPr>
        <p:grpSpPr>
          <a:xfrm>
            <a:off x="1140943" y="1199891"/>
            <a:ext cx="5535934" cy="719804"/>
            <a:chOff x="1093645" y="1199891"/>
            <a:chExt cx="5535934" cy="719804"/>
          </a:xfrm>
        </p:grpSpPr>
        <p:sp>
          <p:nvSpPr>
            <p:cNvPr id="20" name="Textfeld 19"/>
            <p:cNvSpPr txBox="1"/>
            <p:nvPr userDrawn="1"/>
          </p:nvSpPr>
          <p:spPr>
            <a:xfrm>
              <a:off x="1109402" y="1199891"/>
              <a:ext cx="3507621"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EMARSYS DELIVERS ON THE </a:t>
              </a:r>
            </a:p>
          </p:txBody>
        </p:sp>
        <p:sp>
          <p:nvSpPr>
            <p:cNvPr id="21" name="Textfeld 20"/>
            <p:cNvSpPr txBox="1"/>
            <p:nvPr userDrawn="1"/>
          </p:nvSpPr>
          <p:spPr>
            <a:xfrm>
              <a:off x="1093645" y="1460510"/>
              <a:ext cx="5535934"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1"/>
                  </a:solidFill>
                  <a:latin typeface="Canaro Book" charset="0"/>
                  <a:ea typeface="Canaro Book" charset="0"/>
                  <a:cs typeface="Canaro Book" charset="0"/>
                </a:rPr>
                <a:t>PROMISE</a:t>
              </a:r>
              <a:r>
                <a:rPr lang="en-US" sz="3700" b="1" i="0" baseline="0" dirty="0">
                  <a:solidFill>
                    <a:schemeClr val="accent1"/>
                  </a:solidFill>
                  <a:latin typeface="Canaro Book" charset="0"/>
                  <a:ea typeface="Canaro Book" charset="0"/>
                  <a:cs typeface="Canaro Book" charset="0"/>
                </a:rPr>
                <a:t> OF MARKETING</a:t>
              </a:r>
              <a:endParaRPr lang="en-US" sz="3700" b="1" i="0" dirty="0">
                <a:solidFill>
                  <a:schemeClr val="accent1"/>
                </a:solidFill>
                <a:latin typeface="Canaro Book" charset="0"/>
                <a:ea typeface="Canaro Book" charset="0"/>
                <a:cs typeface="Canaro Book" charset="0"/>
              </a:endParaRPr>
            </a:p>
          </p:txBody>
        </p:sp>
      </p:grpSp>
      <p:grpSp>
        <p:nvGrpSpPr>
          <p:cNvPr id="22" name="Gruppierung 21"/>
          <p:cNvGrpSpPr/>
          <p:nvPr userDrawn="1"/>
        </p:nvGrpSpPr>
        <p:grpSpPr>
          <a:xfrm>
            <a:off x="1918284" y="2010204"/>
            <a:ext cx="6099453" cy="831541"/>
            <a:chOff x="1870986" y="2010204"/>
            <a:chExt cx="6099453" cy="831541"/>
          </a:xfrm>
        </p:grpSpPr>
        <p:sp>
          <p:nvSpPr>
            <p:cNvPr id="23" name="Textfeld 22"/>
            <p:cNvSpPr txBox="1"/>
            <p:nvPr userDrawn="1"/>
          </p:nvSpPr>
          <p:spPr>
            <a:xfrm>
              <a:off x="5134191" y="2010204"/>
              <a:ext cx="2836248"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4"/>
                  </a:solidFill>
                  <a:latin typeface="Canaro Book" charset="0"/>
                  <a:ea typeface="Canaro Book" charset="0"/>
                  <a:cs typeface="Canaro Book" charset="0"/>
                </a:rPr>
                <a:t>INNOVATIVE</a:t>
              </a:r>
            </a:p>
          </p:txBody>
        </p:sp>
        <p:sp>
          <p:nvSpPr>
            <p:cNvPr id="24" name="Textfeld 23"/>
            <p:cNvSpPr txBox="1"/>
            <p:nvPr userDrawn="1"/>
          </p:nvSpPr>
          <p:spPr>
            <a:xfrm>
              <a:off x="2489445" y="2455812"/>
              <a:ext cx="3004323" cy="385933"/>
            </a:xfrm>
            <a:prstGeom prst="rect">
              <a:avLst/>
            </a:prstGeom>
            <a:noFill/>
            <a:ln w="9525">
              <a:noFill/>
            </a:ln>
          </p:spPr>
          <p:txBody>
            <a:bodyPr wrap="square" lIns="0" tIns="0" rIns="0" bIns="0" rtlCol="0" anchor="ctr">
              <a:normAutofit fontScale="92500" lnSpcReduction="20000"/>
            </a:bodyPr>
            <a:lstStyle/>
            <a:p>
              <a:pPr>
                <a:lnSpc>
                  <a:spcPct val="90000"/>
                </a:lnSpc>
              </a:pPr>
              <a:r>
                <a:rPr lang="en-US" sz="3700" b="1" i="0" dirty="0">
                  <a:solidFill>
                    <a:schemeClr val="accent4"/>
                  </a:solidFill>
                  <a:latin typeface="Canaro Book" charset="0"/>
                  <a:ea typeface="Canaro Book" charset="0"/>
                  <a:cs typeface="Canaro Book" charset="0"/>
                </a:rPr>
                <a:t>EASY TO USE</a:t>
              </a:r>
            </a:p>
          </p:txBody>
        </p:sp>
        <p:sp>
          <p:nvSpPr>
            <p:cNvPr id="25" name="Textfeld 24"/>
            <p:cNvSpPr txBox="1"/>
            <p:nvPr userDrawn="1"/>
          </p:nvSpPr>
          <p:spPr>
            <a:xfrm>
              <a:off x="1870986" y="2117689"/>
              <a:ext cx="3193405"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BY</a:t>
              </a:r>
              <a:r>
                <a:rPr lang="en-US" sz="2100" b="0" i="0" baseline="0" dirty="0">
                  <a:solidFill>
                    <a:schemeClr val="tx2"/>
                  </a:solidFill>
                  <a:latin typeface="Canaro Light" charset="0"/>
                  <a:ea typeface="Canaro Light" charset="0"/>
                  <a:cs typeface="Canaro Light" charset="0"/>
                </a:rPr>
                <a:t> PROVIDING THE MOST</a:t>
              </a:r>
              <a:endParaRPr lang="en-US" sz="2100" b="0" i="0" dirty="0">
                <a:solidFill>
                  <a:schemeClr val="tx2"/>
                </a:solidFill>
                <a:latin typeface="Canaro Light" charset="0"/>
                <a:ea typeface="Canaro Light" charset="0"/>
                <a:cs typeface="Canaro Light" charset="0"/>
              </a:endParaRPr>
            </a:p>
          </p:txBody>
        </p:sp>
        <p:sp>
          <p:nvSpPr>
            <p:cNvPr id="26" name="Textfeld 25"/>
            <p:cNvSpPr txBox="1"/>
            <p:nvPr userDrawn="1"/>
          </p:nvSpPr>
          <p:spPr>
            <a:xfrm>
              <a:off x="1870986" y="2397137"/>
              <a:ext cx="593512"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AND</a:t>
              </a:r>
            </a:p>
          </p:txBody>
        </p:sp>
        <p:sp>
          <p:nvSpPr>
            <p:cNvPr id="27" name="Textfeld 26"/>
            <p:cNvSpPr txBox="1"/>
            <p:nvPr userDrawn="1"/>
          </p:nvSpPr>
          <p:spPr>
            <a:xfrm>
              <a:off x="5538687" y="2397137"/>
              <a:ext cx="1869824"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TECHNOLOGY</a:t>
              </a:r>
            </a:p>
          </p:txBody>
        </p:sp>
      </p:grpSp>
      <p:grpSp>
        <p:nvGrpSpPr>
          <p:cNvPr id="28" name="Gruppierung 27"/>
          <p:cNvGrpSpPr/>
          <p:nvPr userDrawn="1"/>
        </p:nvGrpSpPr>
        <p:grpSpPr>
          <a:xfrm>
            <a:off x="1146195" y="3069446"/>
            <a:ext cx="7164150" cy="937889"/>
            <a:chOff x="1098897" y="2981872"/>
            <a:chExt cx="7164150" cy="937889"/>
          </a:xfrm>
        </p:grpSpPr>
        <p:sp>
          <p:nvSpPr>
            <p:cNvPr id="29" name="Textfeld 28"/>
            <p:cNvSpPr txBox="1"/>
            <p:nvPr userDrawn="1"/>
          </p:nvSpPr>
          <p:spPr>
            <a:xfrm>
              <a:off x="1098897" y="2981872"/>
              <a:ext cx="7164150"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THAT ENABLES BRANDS AROUND THE WORLD TO</a:t>
              </a:r>
              <a:r>
                <a:rPr lang="en-US" sz="2100" b="0" i="0" baseline="0" dirty="0">
                  <a:solidFill>
                    <a:schemeClr val="tx2"/>
                  </a:solidFill>
                  <a:latin typeface="Canaro Light" charset="0"/>
                  <a:ea typeface="Canaro Light" charset="0"/>
                  <a:cs typeface="Canaro Light" charset="0"/>
                </a:rPr>
                <a:t> SCALE</a:t>
              </a:r>
              <a:endParaRPr lang="en-US" sz="2100" b="0" i="0" dirty="0">
                <a:solidFill>
                  <a:schemeClr val="tx2"/>
                </a:solidFill>
                <a:latin typeface="Canaro Light" charset="0"/>
                <a:ea typeface="Canaro Light" charset="0"/>
                <a:cs typeface="Canaro Light" charset="0"/>
              </a:endParaRPr>
            </a:p>
          </p:txBody>
        </p:sp>
        <p:sp>
          <p:nvSpPr>
            <p:cNvPr id="30" name="Textfeld 29"/>
            <p:cNvSpPr txBox="1"/>
            <p:nvPr userDrawn="1"/>
          </p:nvSpPr>
          <p:spPr>
            <a:xfrm>
              <a:off x="2222891" y="3659142"/>
              <a:ext cx="3466525" cy="260619"/>
            </a:xfrm>
            <a:prstGeom prst="rect">
              <a:avLst/>
            </a:prstGeom>
            <a:noFill/>
            <a:ln w="9525">
              <a:noFill/>
            </a:ln>
          </p:spPr>
          <p:txBody>
            <a:bodyPr wrap="square" lIns="0" tIns="0" rIns="0" bIns="0" rtlCol="0" anchor="ctr">
              <a:normAutofit fontScale="92500"/>
            </a:bodyPr>
            <a:lstStyle/>
            <a:p>
              <a:pPr>
                <a:lnSpc>
                  <a:spcPct val="90000"/>
                </a:lnSpc>
              </a:pPr>
              <a:r>
                <a:rPr lang="en-US" sz="2100" b="0" i="0" dirty="0">
                  <a:solidFill>
                    <a:schemeClr val="tx2"/>
                  </a:solidFill>
                  <a:latin typeface="Canaro Light" charset="0"/>
                  <a:ea typeface="Canaro Light" charset="0"/>
                  <a:cs typeface="Canaro Light" charset="0"/>
                </a:rPr>
                <a:t>CUSTOMER INTERACTIONS.</a:t>
              </a:r>
            </a:p>
          </p:txBody>
        </p:sp>
        <p:sp>
          <p:nvSpPr>
            <p:cNvPr id="31" name="Textfeld 30"/>
            <p:cNvSpPr txBox="1"/>
            <p:nvPr userDrawn="1"/>
          </p:nvSpPr>
          <p:spPr>
            <a:xfrm>
              <a:off x="1335250" y="3263458"/>
              <a:ext cx="4175588" cy="459185"/>
            </a:xfrm>
            <a:prstGeom prst="rect">
              <a:avLst/>
            </a:prstGeom>
            <a:noFill/>
            <a:ln w="9525">
              <a:noFill/>
            </a:ln>
          </p:spPr>
          <p:txBody>
            <a:bodyPr wrap="square" lIns="0" tIns="0" rIns="0" bIns="0" rtlCol="0" anchor="ctr">
              <a:normAutofit fontScale="92500" lnSpcReduction="10000"/>
            </a:bodyPr>
            <a:lstStyle/>
            <a:p>
              <a:pPr>
                <a:lnSpc>
                  <a:spcPct val="90000"/>
                </a:lnSpc>
              </a:pPr>
              <a:r>
                <a:rPr lang="en-US" sz="3700" b="1" i="0" spc="0" dirty="0">
                  <a:solidFill>
                    <a:schemeClr val="accent3"/>
                  </a:solidFill>
                  <a:latin typeface="Canaro Book" charset="0"/>
                  <a:ea typeface="Canaro Book" charset="0"/>
                  <a:cs typeface="Canaro Book" charset="0"/>
                </a:rPr>
                <a:t>TRULY PERSONAL</a:t>
              </a:r>
            </a:p>
          </p:txBody>
        </p:sp>
      </p:grpSp>
      <p:sp>
        <p:nvSpPr>
          <p:cNvPr id="32" name="Rechteck 18"/>
          <p:cNvSpPr/>
          <p:nvPr userDrawn="1"/>
        </p:nvSpPr>
        <p:spPr>
          <a:xfrm>
            <a:off x="-2002221" y="1518896"/>
            <a:ext cx="1985589" cy="1459318"/>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82" h="1220085">
                <a:moveTo>
                  <a:pt x="4689" y="736209"/>
                </a:moveTo>
                <a:lnTo>
                  <a:pt x="1660082" y="0"/>
                </a:lnTo>
                <a:lnTo>
                  <a:pt x="1660082" y="465119"/>
                </a:lnTo>
                <a:lnTo>
                  <a:pt x="0" y="1220085"/>
                </a:lnTo>
                <a:lnTo>
                  <a:pt x="4689" y="736209"/>
                </a:lnTo>
                <a:close/>
              </a:path>
            </a:pathLst>
          </a:custGeom>
          <a:solidFill>
            <a:schemeClr val="accent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33" name="Rechteck 18"/>
          <p:cNvSpPr/>
          <p:nvPr userDrawn="1"/>
        </p:nvSpPr>
        <p:spPr>
          <a:xfrm>
            <a:off x="9381485" y="1720857"/>
            <a:ext cx="3250634" cy="2001786"/>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 name="connsiteX0" fmla="*/ 4689 w 2752611"/>
              <a:gd name="connsiteY0" fmla="*/ 1211222 h 1695098"/>
              <a:gd name="connsiteX1" fmla="*/ 2752611 w 2752611"/>
              <a:gd name="connsiteY1" fmla="*/ 0 h 1695098"/>
              <a:gd name="connsiteX2" fmla="*/ 1660082 w 2752611"/>
              <a:gd name="connsiteY2" fmla="*/ 940132 h 1695098"/>
              <a:gd name="connsiteX3" fmla="*/ 0 w 2752611"/>
              <a:gd name="connsiteY3" fmla="*/ 1695098 h 1695098"/>
              <a:gd name="connsiteX4" fmla="*/ 4689 w 2752611"/>
              <a:gd name="connsiteY4" fmla="*/ 1211222 h 1695098"/>
              <a:gd name="connsiteX0" fmla="*/ 4689 w 2752612"/>
              <a:gd name="connsiteY0" fmla="*/ 1211222 h 1695098"/>
              <a:gd name="connsiteX1" fmla="*/ 2752611 w 2752612"/>
              <a:gd name="connsiteY1" fmla="*/ 0 h 1695098"/>
              <a:gd name="connsiteX2" fmla="*/ 2752612 w 2752612"/>
              <a:gd name="connsiteY2" fmla="*/ 465119 h 1695098"/>
              <a:gd name="connsiteX3" fmla="*/ 0 w 2752612"/>
              <a:gd name="connsiteY3" fmla="*/ 1695098 h 1695098"/>
              <a:gd name="connsiteX4" fmla="*/ 4689 w 2752612"/>
              <a:gd name="connsiteY4" fmla="*/ 1211222 h 1695098"/>
              <a:gd name="connsiteX0" fmla="*/ 4689 w 2752612"/>
              <a:gd name="connsiteY0" fmla="*/ 1211222 h 1695098"/>
              <a:gd name="connsiteX1" fmla="*/ 2752611 w 2752612"/>
              <a:gd name="connsiteY1" fmla="*/ 0 h 1695098"/>
              <a:gd name="connsiteX2" fmla="*/ 2752612 w 2752612"/>
              <a:gd name="connsiteY2" fmla="*/ 497583 h 1695098"/>
              <a:gd name="connsiteX3" fmla="*/ 0 w 2752612"/>
              <a:gd name="connsiteY3" fmla="*/ 1695098 h 1695098"/>
              <a:gd name="connsiteX4" fmla="*/ 4689 w 2752612"/>
              <a:gd name="connsiteY4" fmla="*/ 1211222 h 169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612" h="1695098">
                <a:moveTo>
                  <a:pt x="4689" y="1211222"/>
                </a:moveTo>
                <a:lnTo>
                  <a:pt x="2752611" y="0"/>
                </a:lnTo>
                <a:cubicBezTo>
                  <a:pt x="2752611" y="155040"/>
                  <a:pt x="2752612" y="342543"/>
                  <a:pt x="2752612" y="497583"/>
                </a:cubicBezTo>
                <a:lnTo>
                  <a:pt x="0" y="1695098"/>
                </a:lnTo>
                <a:lnTo>
                  <a:pt x="4689" y="1211222"/>
                </a:lnTo>
                <a:close/>
              </a:path>
            </a:pathLst>
          </a:custGeom>
          <a:solidFill>
            <a:schemeClr val="accent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Tree>
    <p:extLst>
      <p:ext uri="{BB962C8B-B14F-4D97-AF65-F5344CB8AC3E}">
        <p14:creationId xmlns:p14="http://schemas.microsoft.com/office/powerpoint/2010/main" val="130001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grpId="0" nodeType="withEffect">
                                  <p:stCondLst>
                                    <p:cond delay="0"/>
                                  </p:stCondLst>
                                  <p:childTnLst>
                                    <p:animMotion origin="layout" path="M -0.00052 -0.00031 L 0.06666 -0.05402 " pathEditMode="relative" rAng="0" ptsTypes="AA">
                                      <p:cBhvr>
                                        <p:cTn id="6" dur="1000" fill="hold"/>
                                        <p:tgtEl>
                                          <p:spTgt spid="32"/>
                                        </p:tgtEl>
                                        <p:attrNameLst>
                                          <p:attrName>ppt_x</p:attrName>
                                          <p:attrName>ppt_y</p:attrName>
                                        </p:attrNameLst>
                                      </p:cBhvr>
                                      <p:rCtr x="3368" y="-2685"/>
                                    </p:animMotion>
                                  </p:childTnLst>
                                </p:cTn>
                              </p:par>
                              <p:par>
                                <p:cTn id="7" presetID="10" presetClass="entr" presetSubtype="0" fill="hold" nodeType="withEffect">
                                  <p:stCondLst>
                                    <p:cond delay="2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35" presetClass="path" presetSubtype="0" decel="100000" fill="hold" nodeType="withEffect">
                                  <p:stCondLst>
                                    <p:cond delay="200"/>
                                  </p:stCondLst>
                                  <p:childTnLst>
                                    <p:animMotion origin="layout" path="M -5.55556E-7 3.58025E-6 L -0.0092 0.00031 " pathEditMode="relative" rAng="0" ptsTypes="AA">
                                      <p:cBhvr>
                                        <p:cTn id="11" dur="750" spd="-100000" fill="hold"/>
                                        <p:tgtEl>
                                          <p:spTgt spid="19"/>
                                        </p:tgtEl>
                                        <p:attrNameLst>
                                          <p:attrName>ppt_x</p:attrName>
                                          <p:attrName>ppt_y</p:attrName>
                                        </p:attrNameLst>
                                      </p:cBhvr>
                                      <p:rCtr x="-469" y="0"/>
                                    </p:animMotion>
                                  </p:childTnLst>
                                </p:cTn>
                              </p:par>
                            </p:childTnLst>
                          </p:cTn>
                        </p:par>
                        <p:par>
                          <p:cTn id="12" fill="hold">
                            <p:stCondLst>
                              <p:cond delay="1000"/>
                            </p:stCondLst>
                            <p:childTnLst>
                              <p:par>
                                <p:cTn id="13" presetID="10" presetClass="entr" presetSubtype="0" fill="hold" nodeType="afterEffect">
                                  <p:stCondLst>
                                    <p:cond delay="2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nodeType="withEffect">
                                  <p:stCondLst>
                                    <p:cond delay="200"/>
                                  </p:stCondLst>
                                  <p:childTnLst>
                                    <p:animMotion origin="layout" path="M -0.01979 0.00031 L -0.0092 0.00031 " pathEditMode="relative" rAng="0" ptsTypes="AA">
                                      <p:cBhvr>
                                        <p:cTn id="17" dur="750" spd="-100000" fill="hold"/>
                                        <p:tgtEl>
                                          <p:spTgt spid="22"/>
                                        </p:tgtEl>
                                        <p:attrNameLst>
                                          <p:attrName>ppt_x</p:attrName>
                                          <p:attrName>ppt_y</p:attrName>
                                        </p:attrNameLst>
                                      </p:cBhvr>
                                      <p:rCtr x="521" y="0"/>
                                    </p:animMotion>
                                  </p:childTnLst>
                                </p:cTn>
                              </p:par>
                            </p:childTnLst>
                          </p:cTn>
                        </p:par>
                        <p:par>
                          <p:cTn id="18" fill="hold">
                            <p:stCondLst>
                              <p:cond delay="1950"/>
                            </p:stCondLst>
                            <p:childTnLst>
                              <p:par>
                                <p:cTn id="19" presetID="10" presetClass="entr" presetSubtype="0" fill="hold" nodeType="after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35" presetClass="path" presetSubtype="0" decel="100000" fill="hold" nodeType="withEffect">
                                  <p:stCondLst>
                                    <p:cond delay="200"/>
                                  </p:stCondLst>
                                  <p:childTnLst>
                                    <p:animMotion origin="layout" path="M -3.88889E-6 -2.96296E-6 L -0.0092 0.00031 " pathEditMode="relative" rAng="0" ptsTypes="AA">
                                      <p:cBhvr>
                                        <p:cTn id="23" dur="750" spd="-100000" fill="hold"/>
                                        <p:tgtEl>
                                          <p:spTgt spid="28"/>
                                        </p:tgtEl>
                                        <p:attrNameLst>
                                          <p:attrName>ppt_x</p:attrName>
                                          <p:attrName>ppt_y</p:attrName>
                                        </p:attrNameLst>
                                      </p:cBhvr>
                                      <p:rCtr x="-469" y="0"/>
                                    </p:animMotion>
                                  </p:childTnLst>
                                </p:cTn>
                              </p:par>
                              <p:par>
                                <p:cTn id="24" presetID="0" presetClass="path" presetSubtype="0" accel="50000" decel="50000" fill="hold" grpId="0" nodeType="withEffect">
                                  <p:stCondLst>
                                    <p:cond delay="0"/>
                                  </p:stCondLst>
                                  <p:childTnLst>
                                    <p:animMotion origin="layout" path="M 0.1585 -0.09691 L -0.14862 0.14414 " pathEditMode="relative" rAng="0" ptsTypes="AA">
                                      <p:cBhvr>
                                        <p:cTn id="25" dur="2000" fill="hold"/>
                                        <p:tgtEl>
                                          <p:spTgt spid="33"/>
                                        </p:tgtEl>
                                        <p:attrNameLst>
                                          <p:attrName>ppt_x</p:attrName>
                                          <p:attrName>ppt_y</p:attrName>
                                        </p:attrNameLst>
                                      </p:cBhvr>
                                      <p:rCtr x="-15365"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ose Slide">
    <p:bg>
      <p:bgRef idx="1001">
        <a:schemeClr val="bg1"/>
      </p:bgRef>
    </p:bg>
    <p:spTree>
      <p:nvGrpSpPr>
        <p:cNvPr id="1" name=""/>
        <p:cNvGrpSpPr/>
        <p:nvPr/>
      </p:nvGrpSpPr>
      <p:grpSpPr>
        <a:xfrm>
          <a:off x="0" y="0"/>
          <a:ext cx="0" cy="0"/>
          <a:chOff x="0" y="0"/>
          <a:chExt cx="0" cy="0"/>
        </a:xfrm>
      </p:grpSpPr>
      <p:pic>
        <p:nvPicPr>
          <p:cNvPr id="10" name="Bild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34" y="-40250"/>
            <a:ext cx="9284360" cy="5224000"/>
          </a:xfrm>
          <a:prstGeom prst="rect">
            <a:avLst/>
          </a:prstGeom>
        </p:spPr>
      </p:pic>
      <p:sp>
        <p:nvSpPr>
          <p:cNvPr id="16" name="Titel 1"/>
          <p:cNvSpPr txBox="1"/>
          <p:nvPr userDrawn="1"/>
        </p:nvSpPr>
        <p:spPr>
          <a:xfrm>
            <a:off x="5014452" y="2304791"/>
            <a:ext cx="3748284" cy="980153"/>
          </a:xfrm>
          <a:prstGeom prst="rect">
            <a:avLst/>
          </a:prstGeom>
          <a:noFill/>
          <a:ln cap="flat">
            <a:noFill/>
          </a:ln>
        </p:spPr>
        <p:txBody>
          <a:bodyPr vert="horz" wrap="square" lIns="121916" tIns="60963" rIns="121916" bIns="60963" anchor="t" anchorCtr="0" compatLnSpc="1">
            <a:normAutofit fontScale="85000" lnSpcReduction="10000"/>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3200" b="1" i="0" u="none" strike="noStrike" kern="1200" cap="none" spc="0" baseline="0" dirty="0">
                <a:solidFill>
                  <a:schemeClr val="accent2"/>
                </a:solidFill>
                <a:uFillTx/>
                <a:latin typeface="Canaro Book"/>
                <a:ea typeface="Canaro Book"/>
                <a:cs typeface="Canaro Book"/>
              </a:rPr>
              <a:t>HIGHEST LEVEL OF</a:t>
            </a:r>
            <a:br>
              <a:rPr lang="de-DE" sz="3200" b="1" i="0" u="none" strike="noStrike" kern="1200" cap="none" spc="0" baseline="0" dirty="0">
                <a:solidFill>
                  <a:schemeClr val="accent2"/>
                </a:solidFill>
                <a:uFillTx/>
                <a:latin typeface="Canaro Book"/>
                <a:ea typeface="Canaro Book"/>
                <a:cs typeface="Canaro Book"/>
              </a:rPr>
            </a:br>
            <a:r>
              <a:rPr lang="de-DE" sz="3200" b="0" i="0" u="none" strike="noStrike" kern="1200" cap="none" spc="0" baseline="0" dirty="0">
                <a:solidFill>
                  <a:schemeClr val="bg1"/>
                </a:solidFill>
                <a:uFillTx/>
                <a:latin typeface="Canaro Light"/>
                <a:ea typeface="Canaro Light"/>
                <a:cs typeface="Canaro Light"/>
              </a:rPr>
              <a:t>INNOVATION</a:t>
            </a:r>
          </a:p>
        </p:txBody>
      </p:sp>
      <p:sp>
        <p:nvSpPr>
          <p:cNvPr id="17" name="Titel 1"/>
          <p:cNvSpPr txBox="1"/>
          <p:nvPr userDrawn="1"/>
        </p:nvSpPr>
        <p:spPr>
          <a:xfrm>
            <a:off x="5453449" y="1404065"/>
            <a:ext cx="3309277" cy="791572"/>
          </a:xfrm>
          <a:prstGeom prst="rect">
            <a:avLst/>
          </a:prstGeom>
          <a:noFill/>
          <a:ln cap="flat">
            <a:noFill/>
          </a:ln>
        </p:spPr>
        <p:txBody>
          <a:bodyPr vert="horz" wrap="square" lIns="121916" tIns="60963" rIns="121916" bIns="60963" anchor="t" anchorCtr="0" compatLnSpc="1">
            <a:normAutofit fontScale="85000" lnSpcReduction="10000"/>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3200" b="1" i="0" u="none" strike="noStrike" kern="1200" cap="none" spc="0" baseline="0" dirty="0">
                <a:solidFill>
                  <a:schemeClr val="accent4"/>
                </a:solidFill>
                <a:uFillTx/>
                <a:latin typeface="Canaro Book"/>
                <a:ea typeface="Canaro Book"/>
                <a:cs typeface="Canaro Book"/>
              </a:rPr>
              <a:t>MOST SATISFIED</a:t>
            </a:r>
            <a:br>
              <a:rPr lang="de-DE" sz="3200" b="1" i="0" u="none" strike="noStrike" kern="1200" cap="none" spc="0" baseline="0" dirty="0">
                <a:solidFill>
                  <a:schemeClr val="accent4"/>
                </a:solidFill>
                <a:uFillTx/>
                <a:latin typeface="Canaro Book"/>
                <a:ea typeface="Canaro Book"/>
                <a:cs typeface="Canaro Book"/>
              </a:rPr>
            </a:br>
            <a:r>
              <a:rPr lang="de-DE" sz="3200" b="0" i="0" u="none" strike="noStrike" kern="1200" cap="none" spc="0" baseline="0" dirty="0">
                <a:solidFill>
                  <a:schemeClr val="bg1"/>
                </a:solidFill>
                <a:uFillTx/>
                <a:latin typeface="Canaro Light"/>
                <a:ea typeface="Canaro Light"/>
                <a:cs typeface="Canaro Light"/>
              </a:rPr>
              <a:t>CUSTOMERS</a:t>
            </a:r>
          </a:p>
        </p:txBody>
      </p:sp>
      <p:sp>
        <p:nvSpPr>
          <p:cNvPr id="18" name="Titel 1"/>
          <p:cNvSpPr txBox="1"/>
          <p:nvPr userDrawn="1"/>
        </p:nvSpPr>
        <p:spPr>
          <a:xfrm>
            <a:off x="3085106" y="513171"/>
            <a:ext cx="5677620" cy="890894"/>
          </a:xfrm>
          <a:prstGeom prst="rect">
            <a:avLst/>
          </a:prstGeom>
          <a:noFill/>
          <a:ln cap="flat">
            <a:noFill/>
          </a:ln>
        </p:spPr>
        <p:txBody>
          <a:bodyPr vert="horz" wrap="square" lIns="121916" tIns="60963" rIns="121916" bIns="60963" anchor="t" anchorCtr="0" compatLnSpc="1">
            <a:noAutofit/>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2700" b="1" i="0" u="none" strike="noStrike" kern="1200" cap="none" spc="0" baseline="0" dirty="0">
                <a:solidFill>
                  <a:schemeClr val="accent3"/>
                </a:solidFill>
                <a:uFillTx/>
                <a:latin typeface="Canaro Book"/>
                <a:ea typeface="Canaro Book"/>
                <a:cs typeface="Canaro Book"/>
              </a:rPr>
              <a:t>BEST PLACE TO</a:t>
            </a:r>
            <a:br>
              <a:rPr lang="de-DE" sz="2700" b="1" i="0" u="none" strike="noStrike" kern="1200" cap="none" spc="0" baseline="0" dirty="0">
                <a:solidFill>
                  <a:schemeClr val="accent3"/>
                </a:solidFill>
                <a:uFillTx/>
                <a:latin typeface="Canaro Book"/>
                <a:ea typeface="Canaro Book"/>
                <a:cs typeface="Canaro Book"/>
              </a:rPr>
            </a:br>
            <a:r>
              <a:rPr lang="de-DE" sz="2700" b="0" i="0" u="none" strike="noStrike" kern="1200" cap="none" spc="0" baseline="0" dirty="0">
                <a:solidFill>
                  <a:schemeClr val="bg1"/>
                </a:solidFill>
                <a:uFillTx/>
                <a:latin typeface="Canaro Light" charset="0"/>
                <a:ea typeface="Canaro Light" charset="0"/>
                <a:cs typeface="Canaro Light" charset="0"/>
              </a:rPr>
              <a:t>WORK IN THE INDUSTRY</a:t>
            </a:r>
          </a:p>
        </p:txBody>
      </p:sp>
      <p:sp>
        <p:nvSpPr>
          <p:cNvPr id="22" name="Title 1"/>
          <p:cNvSpPr txBox="1">
            <a:spLocks/>
          </p:cNvSpPr>
          <p:nvPr userDrawn="1"/>
        </p:nvSpPr>
        <p:spPr>
          <a:xfrm>
            <a:off x="502164" y="4074550"/>
            <a:ext cx="8136961"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fontAlgn="auto">
              <a:spcAft>
                <a:spcPts val="0"/>
              </a:spcAft>
            </a:pPr>
            <a:r>
              <a:rPr lang="en-US" b="0" i="1" dirty="0">
                <a:solidFill>
                  <a:schemeClr val="accent1"/>
                </a:solidFill>
                <a:latin typeface="Canaro Light" charset="0"/>
                <a:ea typeface="Canaro Light" charset="0"/>
                <a:cs typeface="Canaro Light" charset="0"/>
              </a:rPr>
              <a:t>MOST</a:t>
            </a:r>
            <a:r>
              <a:rPr lang="en-US" b="0" i="1" baseline="0" dirty="0">
                <a:solidFill>
                  <a:schemeClr val="accent1"/>
                </a:solidFill>
                <a:latin typeface="Canaro Light" charset="0"/>
                <a:ea typeface="Canaro Light" charset="0"/>
                <a:cs typeface="Canaro Light" charset="0"/>
              </a:rPr>
              <a:t> FAMED COMPANY</a:t>
            </a:r>
            <a:endParaRPr lang="en-US" b="0" i="1" dirty="0">
              <a:solidFill>
                <a:schemeClr val="accent1"/>
              </a:solidFill>
              <a:latin typeface="Canaro Light" charset="0"/>
              <a:ea typeface="Canaro Light" charset="0"/>
              <a:cs typeface="Canaro Light" charset="0"/>
            </a:endParaRPr>
          </a:p>
        </p:txBody>
      </p:sp>
      <p:sp>
        <p:nvSpPr>
          <p:cNvPr id="24" name="Title 1"/>
          <p:cNvSpPr txBox="1">
            <a:spLocks/>
          </p:cNvSpPr>
          <p:nvPr userDrawn="1"/>
        </p:nvSpPr>
        <p:spPr>
          <a:xfrm>
            <a:off x="502165" y="4074550"/>
            <a:ext cx="8136961"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fontAlgn="auto">
              <a:spcAft>
                <a:spcPts val="0"/>
              </a:spcAft>
            </a:pPr>
            <a:r>
              <a:rPr lang="en-US" b="1" i="0" dirty="0">
                <a:solidFill>
                  <a:schemeClr val="bg2"/>
                </a:solidFill>
                <a:latin typeface="Canaro Book" charset="0"/>
                <a:ea typeface="Canaro Book" charset="0"/>
                <a:cs typeface="Canaro Book" charset="0"/>
              </a:rPr>
              <a:t>OUR PURPOSE</a:t>
            </a:r>
          </a:p>
        </p:txBody>
      </p:sp>
    </p:spTree>
    <p:extLst>
      <p:ext uri="{BB962C8B-B14F-4D97-AF65-F5344CB8AC3E}">
        <p14:creationId xmlns:p14="http://schemas.microsoft.com/office/powerpoint/2010/main" val="89373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3.61111E-6 3.08642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xit" presetSubtype="0" fill="hold" grpId="2" nodeType="after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ntr" presetSubtype="0" fill="hold" grpId="0" nodeType="withEffect">
                                  <p:stCondLst>
                                    <p:cond delay="2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35" presetClass="path" presetSubtype="0" decel="100000" fill="hold" grpId="1" nodeType="withEffect">
                                  <p:stCondLst>
                                    <p:cond delay="200"/>
                                  </p:stCondLst>
                                  <p:childTnLst>
                                    <p:animMotion origin="layout" path="M 3.61111E-6 3.08642E-6 L -0.0092 0.00031 " pathEditMode="relative" rAng="0" ptsTypes="AA">
                                      <p:cBhvr>
                                        <p:cTn id="18" dur="750" spd="-100000" fill="hold"/>
                                        <p:tgtEl>
                                          <p:spTgt spid="22"/>
                                        </p:tgtEl>
                                        <p:attrNameLst>
                                          <p:attrName>ppt_x</p:attrName>
                                          <p:attrName>ppt_y</p:attrName>
                                        </p:attrNameLst>
                                      </p:cBhvr>
                                      <p:rCtr x="-469" y="0"/>
                                    </p:animMotion>
                                  </p:childTnLst>
                                </p:cTn>
                              </p:par>
                            </p:childTnLst>
                          </p:cTn>
                        </p:par>
                        <p:par>
                          <p:cTn id="19" fill="hold">
                            <p:stCondLst>
                              <p:cond delay="17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35" presetClass="path" presetSubtype="0" decel="100000" fill="hold" grpId="1" nodeType="withEffect">
                                  <p:stCondLst>
                                    <p:cond delay="0"/>
                                  </p:stCondLst>
                                  <p:childTnLst>
                                    <p:animMotion origin="layout" path="M -3.05556E-6 -1.11111E-6 L 0.00799 -1.11111E-6 " rAng="0" ptsTypes="AA">
                                      <p:cBhvr>
                                        <p:cTn id="24" dur="750" fill="hold"/>
                                        <p:tgtEl>
                                          <p:spTgt spid="18"/>
                                        </p:tgtEl>
                                        <p:attrNameLst>
                                          <p:attrName>ppt_x</p:attrName>
                                        </p:attrNameLst>
                                      </p:cBhvr>
                                      <p:rCtr x="399" y="0"/>
                                    </p:animMotion>
                                  </p:childTnLst>
                                </p:cTn>
                              </p:par>
                            </p:childTnLst>
                          </p:cTn>
                        </p:par>
                        <p:par>
                          <p:cTn id="25" fill="hold">
                            <p:stCondLst>
                              <p:cond delay="245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35" presetClass="path" presetSubtype="0" decel="100000" fill="hold" grpId="1" nodeType="withEffect">
                                  <p:stCondLst>
                                    <p:cond delay="0"/>
                                  </p:stCondLst>
                                  <p:childTnLst>
                                    <p:animMotion origin="layout" path="M 3.05556E-6 -1.35802E-6 L 0.00798 -1.35802E-6 " rAng="0" ptsTypes="AA">
                                      <p:cBhvr>
                                        <p:cTn id="30" dur="750" fill="hold"/>
                                        <p:tgtEl>
                                          <p:spTgt spid="17"/>
                                        </p:tgtEl>
                                        <p:attrNameLst>
                                          <p:attrName>ppt_x</p:attrName>
                                        </p:attrNameLst>
                                      </p:cBhvr>
                                      <p:rCtr x="399" y="0"/>
                                    </p:animMotion>
                                  </p:childTnLst>
                                </p:cTn>
                              </p:par>
                            </p:childTnLst>
                          </p:cTn>
                        </p:par>
                        <p:par>
                          <p:cTn id="31" fill="hold">
                            <p:stCondLst>
                              <p:cond delay="32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35" presetClass="path" presetSubtype="0" decel="100000" fill="hold" grpId="1" nodeType="withEffect">
                                  <p:stCondLst>
                                    <p:cond delay="0"/>
                                  </p:stCondLst>
                                  <p:childTnLst>
                                    <p:animMotion origin="layout" path="M 1.38889E-6 1.23457E-7 L 0.00798 1.23457E-7 " rAng="0" ptsTypes="AA">
                                      <p:cBhvr>
                                        <p:cTn id="36" dur="750" fill="hold"/>
                                        <p:tgtEl>
                                          <p:spTgt spid="16"/>
                                        </p:tgtEl>
                                        <p:attrNameLst>
                                          <p:attrName>ppt_x</p:attrName>
                                        </p:attrNameLst>
                                      </p:cBhvr>
                                      <p:rCtr x="3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22" grpId="0"/>
      <p:bldP spid="22" grpId="1"/>
      <p:bldP spid="24" grpId="0"/>
      <p:bldP spid="24" grpId="1"/>
      <p:bldP spid="24"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lue slide blue">
    <p:bg>
      <p:bgRef idx="1001">
        <a:schemeClr val="bg1"/>
      </p:bgRef>
    </p:bg>
    <p:spTree>
      <p:nvGrpSpPr>
        <p:cNvPr id="1" name=""/>
        <p:cNvGrpSpPr/>
        <p:nvPr/>
      </p:nvGrpSpPr>
      <p:grpSpPr>
        <a:xfrm>
          <a:off x="0" y="0"/>
          <a:ext cx="0" cy="0"/>
          <a:chOff x="0" y="0"/>
          <a:chExt cx="0" cy="0"/>
        </a:xfrm>
      </p:grpSpPr>
      <p:pic>
        <p:nvPicPr>
          <p:cNvPr id="2" name="Bild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4" name="Title 1"/>
          <p:cNvSpPr txBox="1">
            <a:spLocks/>
          </p:cNvSpPr>
          <p:nvPr userDrawn="1"/>
        </p:nvSpPr>
        <p:spPr>
          <a:xfrm>
            <a:off x="501399" y="4076627"/>
            <a:ext cx="8119106"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marL="0" marR="0" indent="0" algn="ctr" defTabSz="914400" rtl="0" eaLnBrk="1" fontAlgn="auto" latinLnBrk="0" hangingPunct="1">
              <a:lnSpc>
                <a:spcPct val="80000"/>
              </a:lnSpc>
              <a:spcBef>
                <a:spcPct val="0"/>
              </a:spcBef>
              <a:spcAft>
                <a:spcPts val="0"/>
              </a:spcAft>
              <a:buClrTx/>
              <a:buSzTx/>
              <a:buFontTx/>
              <a:buNone/>
              <a:tabLst/>
              <a:defRPr/>
            </a:pPr>
            <a:r>
              <a:rPr lang="en-US" b="1" i="0" dirty="0">
                <a:solidFill>
                  <a:schemeClr val="bg2"/>
                </a:solidFill>
                <a:latin typeface="Canaro Book" charset="0"/>
                <a:ea typeface="Canaro Book" charset="0"/>
                <a:cs typeface="Canaro Book" charset="0"/>
              </a:rPr>
              <a:t>WE</a:t>
            </a:r>
            <a:r>
              <a:rPr lang="en-US" b="1" i="0" baseline="0" dirty="0">
                <a:solidFill>
                  <a:schemeClr val="bg2"/>
                </a:solidFill>
                <a:latin typeface="Canaro Book" charset="0"/>
                <a:ea typeface="Canaro Book" charset="0"/>
                <a:cs typeface="Canaro Book" charset="0"/>
              </a:rPr>
              <a:t> ARE </a:t>
            </a:r>
            <a:r>
              <a:rPr lang="en-US" b="0" i="1" dirty="0">
                <a:solidFill>
                  <a:schemeClr val="accent1"/>
                </a:solidFill>
                <a:latin typeface="Canaro Light" charset="0"/>
                <a:ea typeface="Canaro Light" charset="0"/>
                <a:cs typeface="Canaro Light" charset="0"/>
              </a:rPr>
              <a:t>EMARSYS</a:t>
            </a:r>
            <a:endParaRPr lang="en-US" b="1" i="0" dirty="0">
              <a:solidFill>
                <a:schemeClr val="tx2"/>
              </a:solidFill>
              <a:latin typeface="Canaro Book" charset="0"/>
              <a:ea typeface="Canaro Book" charset="0"/>
              <a:cs typeface="Canaro Book" charset="0"/>
            </a:endParaRPr>
          </a:p>
        </p:txBody>
      </p:sp>
      <p:grpSp>
        <p:nvGrpSpPr>
          <p:cNvPr id="47" name="Gruppierung 46"/>
          <p:cNvGrpSpPr/>
          <p:nvPr userDrawn="1"/>
        </p:nvGrpSpPr>
        <p:grpSpPr>
          <a:xfrm>
            <a:off x="397230" y="250450"/>
            <a:ext cx="8375152" cy="3307252"/>
            <a:chOff x="397230" y="250450"/>
            <a:chExt cx="8375152" cy="3307252"/>
          </a:xfrm>
        </p:grpSpPr>
        <p:grpSp>
          <p:nvGrpSpPr>
            <p:cNvPr id="40" name="Gruppierung 39"/>
            <p:cNvGrpSpPr/>
            <p:nvPr userDrawn="1"/>
          </p:nvGrpSpPr>
          <p:grpSpPr>
            <a:xfrm>
              <a:off x="397230" y="250450"/>
              <a:ext cx="8375152" cy="3307252"/>
              <a:chOff x="397230" y="250450"/>
              <a:chExt cx="8375152" cy="3307252"/>
            </a:xfrm>
          </p:grpSpPr>
          <p:sp>
            <p:nvSpPr>
              <p:cNvPr id="23" name="Rechteck 22"/>
              <p:cNvSpPr/>
              <p:nvPr userDrawn="1"/>
            </p:nvSpPr>
            <p:spPr>
              <a:xfrm>
                <a:off x="501399" y="388730"/>
                <a:ext cx="8119106" cy="2998525"/>
              </a:xfrm>
              <a:prstGeom prst="rect">
                <a:avLst/>
              </a:prstGeom>
              <a:solidFill>
                <a:srgbClr val="1A3646">
                  <a:alpha val="40000"/>
                </a:srgbClr>
              </a:solidFill>
              <a:ln w="127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sz="1800" dirty="0"/>
              </a:p>
            </p:txBody>
          </p:sp>
          <p:grpSp>
            <p:nvGrpSpPr>
              <p:cNvPr id="18" name="Gruppierung 17"/>
              <p:cNvGrpSpPr/>
              <p:nvPr userDrawn="1"/>
            </p:nvGrpSpPr>
            <p:grpSpPr>
              <a:xfrm>
                <a:off x="397230" y="250450"/>
                <a:ext cx="8375152" cy="3307252"/>
                <a:chOff x="397230" y="250450"/>
                <a:chExt cx="8375152" cy="3307252"/>
              </a:xfrm>
            </p:grpSpPr>
            <p:sp>
              <p:nvSpPr>
                <p:cNvPr id="11" name="Textfeld 10"/>
                <p:cNvSpPr txBox="1"/>
                <p:nvPr/>
              </p:nvSpPr>
              <p:spPr>
                <a:xfrm>
                  <a:off x="4047902" y="250450"/>
                  <a:ext cx="1080000" cy="324000"/>
                </a:xfrm>
                <a:prstGeom prst="rect">
                  <a:avLst/>
                </a:prstGeom>
                <a:solidFill>
                  <a:srgbClr val="314D5D"/>
                </a:solidFill>
                <a:ln w="12700">
                  <a:solidFill>
                    <a:schemeClr val="accent3"/>
                  </a:solidFill>
                </a:ln>
              </p:spPr>
              <p:txBody>
                <a:bodyPr wrap="square" lIns="0" tIns="36000" rIns="0" bIns="0" rtlCol="0" anchor="ctr">
                  <a:normAutofit/>
                </a:bodyPr>
                <a:lstStyle/>
                <a:p>
                  <a:pPr algn="ctr">
                    <a:lnSpc>
                      <a:spcPct val="90000"/>
                    </a:lnSpc>
                  </a:pPr>
                  <a:r>
                    <a:rPr lang="de-DE" sz="1100" b="1" dirty="0">
                      <a:solidFill>
                        <a:schemeClr val="bg1"/>
                      </a:solidFill>
                      <a:latin typeface="Canaro SemiBold" charset="0"/>
                      <a:ea typeface="Canaro SemiBold" charset="0"/>
                      <a:cs typeface="Canaro SemiBold" charset="0"/>
                    </a:rPr>
                    <a:t>CULTURE</a:t>
                  </a:r>
                </a:p>
              </p:txBody>
            </p:sp>
            <p:grpSp>
              <p:nvGrpSpPr>
                <p:cNvPr id="26" name="Gruppierung 25"/>
                <p:cNvGrpSpPr/>
                <p:nvPr userDrawn="1"/>
              </p:nvGrpSpPr>
              <p:grpSpPr>
                <a:xfrm>
                  <a:off x="3971814" y="1257357"/>
                  <a:ext cx="1197282" cy="1223450"/>
                  <a:chOff x="5398079" y="2690286"/>
                  <a:chExt cx="1481889" cy="1727257"/>
                </a:xfrm>
              </p:grpSpPr>
              <p:sp>
                <p:nvSpPr>
                  <p:cNvPr id="27" name="Sechseck 26"/>
                  <p:cNvSpPr/>
                  <p:nvPr/>
                </p:nvSpPr>
                <p:spPr>
                  <a:xfrm rot="16200000">
                    <a:off x="5275395" y="2812970"/>
                    <a:ext cx="1727257" cy="1481889"/>
                  </a:xfrm>
                  <a:prstGeom prst="hexagon">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pPr>
                    <a:endParaRPr lang="de-DE" sz="1800" dirty="0"/>
                  </a:p>
                </p:txBody>
              </p:sp>
              <p:cxnSp>
                <p:nvCxnSpPr>
                  <p:cNvPr id="28" name="Gerade Verbindung 27"/>
                  <p:cNvCxnSpPr/>
                  <p:nvPr/>
                </p:nvCxnSpPr>
                <p:spPr>
                  <a:xfrm>
                    <a:off x="6433297" y="3721555"/>
                    <a:ext cx="446671" cy="26263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flipH="1">
                    <a:off x="5398079" y="3695368"/>
                    <a:ext cx="491209" cy="288823"/>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endCxn id="27" idx="3"/>
                  </p:cNvCxnSpPr>
                  <p:nvPr/>
                </p:nvCxnSpPr>
                <p:spPr>
                  <a:xfrm>
                    <a:off x="6139024" y="3721555"/>
                    <a:ext cx="0" cy="69598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 name="Textfeld 30"/>
                <p:cNvSpPr txBox="1"/>
                <p:nvPr userDrawn="1"/>
              </p:nvSpPr>
              <p:spPr>
                <a:xfrm>
                  <a:off x="4026113" y="1744629"/>
                  <a:ext cx="1081602" cy="219343"/>
                </a:xfrm>
                <a:prstGeom prst="rect">
                  <a:avLst/>
                </a:prstGeom>
                <a:noFill/>
                <a:ln w="9525">
                  <a:noFill/>
                </a:ln>
              </p:spPr>
              <p:txBody>
                <a:bodyPr wrap="square" lIns="0" tIns="54000" rIns="0" bIns="0" rtlCol="0" anchor="ctr">
                  <a:noAutofit/>
                </a:bodyPr>
                <a:lstStyle/>
                <a:p>
                  <a:pPr algn="ctr">
                    <a:lnSpc>
                      <a:spcPct val="90000"/>
                    </a:lnSpc>
                  </a:pPr>
                  <a:r>
                    <a:rPr lang="de-DE" sz="1400" b="1" dirty="0">
                      <a:solidFill>
                        <a:schemeClr val="bg1"/>
                      </a:solidFill>
                      <a:latin typeface="Canaro SemiBold" charset="0"/>
                      <a:ea typeface="Canaro SemiBold" charset="0"/>
                      <a:cs typeface="Canaro SemiBold" charset="0"/>
                    </a:rPr>
                    <a:t>VALUES</a:t>
                  </a:r>
                </a:p>
              </p:txBody>
            </p:sp>
            <p:sp>
              <p:nvSpPr>
                <p:cNvPr id="14" name="Textfeld 13"/>
                <p:cNvSpPr txBox="1"/>
                <p:nvPr/>
              </p:nvSpPr>
              <p:spPr>
                <a:xfrm>
                  <a:off x="7692382" y="3233702"/>
                  <a:ext cx="1080000" cy="324000"/>
                </a:xfrm>
                <a:prstGeom prst="rect">
                  <a:avLst/>
                </a:prstGeom>
                <a:solidFill>
                  <a:srgbClr val="3D5A6D"/>
                </a:solidFill>
                <a:ln w="12700">
                  <a:solidFill>
                    <a:schemeClr val="accent3"/>
                  </a:solidFill>
                </a:ln>
              </p:spPr>
              <p:txBody>
                <a:bodyPr wrap="square" lIns="0" tIns="36000" rIns="0" bIns="0" rtlCol="0" anchor="ctr">
                  <a:noAutofit/>
                </a:bodyPr>
                <a:lstStyle/>
                <a:p>
                  <a:pPr algn="ctr">
                    <a:lnSpc>
                      <a:spcPct val="90000"/>
                    </a:lnSpc>
                  </a:pPr>
                  <a:r>
                    <a:rPr lang="de-DE" sz="1100" b="1" dirty="0">
                      <a:solidFill>
                        <a:schemeClr val="bg1"/>
                      </a:solidFill>
                      <a:latin typeface="Canaro SemiBold" charset="0"/>
                      <a:ea typeface="Canaro SemiBold" charset="0"/>
                      <a:cs typeface="Canaro SemiBold" charset="0"/>
                    </a:rPr>
                    <a:t>PRIDE</a:t>
                  </a:r>
                </a:p>
              </p:txBody>
            </p:sp>
            <p:sp>
              <p:nvSpPr>
                <p:cNvPr id="20" name="Textfeld 19"/>
                <p:cNvSpPr txBox="1"/>
                <p:nvPr/>
              </p:nvSpPr>
              <p:spPr>
                <a:xfrm>
                  <a:off x="397230" y="3232031"/>
                  <a:ext cx="1080000" cy="324000"/>
                </a:xfrm>
                <a:prstGeom prst="rect">
                  <a:avLst/>
                </a:prstGeom>
                <a:solidFill>
                  <a:srgbClr val="314D5D"/>
                </a:solidFill>
                <a:ln w="12700">
                  <a:solidFill>
                    <a:schemeClr val="accent3"/>
                  </a:solidFill>
                </a:ln>
              </p:spPr>
              <p:txBody>
                <a:bodyPr wrap="square" lIns="0" tIns="36000" rIns="0" bIns="0" rtlCol="0" anchor="ctr">
                  <a:noAutofit/>
                </a:bodyPr>
                <a:lstStyle/>
                <a:p>
                  <a:pPr algn="ctr">
                    <a:lnSpc>
                      <a:spcPct val="90000"/>
                    </a:lnSpc>
                  </a:pPr>
                  <a:r>
                    <a:rPr lang="de-DE" sz="1100" b="1" dirty="0">
                      <a:solidFill>
                        <a:schemeClr val="bg1"/>
                      </a:solidFill>
                      <a:latin typeface="Canaro SemiBold" charset="0"/>
                      <a:ea typeface="Canaro SemiBold" charset="0"/>
                      <a:cs typeface="Canaro SemiBold" charset="0"/>
                    </a:rPr>
                    <a:t>BRAND</a:t>
                  </a:r>
                </a:p>
              </p:txBody>
            </p:sp>
            <p:cxnSp>
              <p:nvCxnSpPr>
                <p:cNvPr id="25" name="Gerade Verbindung 24"/>
                <p:cNvCxnSpPr>
                  <a:stCxn id="27" idx="1"/>
                </p:cNvCxnSpPr>
                <p:nvPr userDrawn="1"/>
              </p:nvCxnSpPr>
              <p:spPr>
                <a:xfrm flipH="1">
                  <a:off x="4791774" y="1556677"/>
                  <a:ext cx="377322" cy="19447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a:xfrm>
                  <a:off x="3971814" y="1556677"/>
                  <a:ext cx="372487" cy="19201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a:stCxn id="27" idx="0"/>
                </p:cNvCxnSpPr>
                <p:nvPr userDrawn="1"/>
              </p:nvCxnSpPr>
              <p:spPr>
                <a:xfrm>
                  <a:off x="4570455" y="1257357"/>
                  <a:ext cx="4813" cy="49133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41" name="Titel 4"/>
            <p:cNvSpPr txBox="1">
              <a:spLocks/>
            </p:cNvSpPr>
            <p:nvPr userDrawn="1"/>
          </p:nvSpPr>
          <p:spPr>
            <a:xfrm>
              <a:off x="5418931" y="1542799"/>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LOVE CUSTOMERS</a:t>
              </a:r>
            </a:p>
          </p:txBody>
        </p:sp>
        <p:sp>
          <p:nvSpPr>
            <p:cNvPr id="42" name="Titel 4"/>
            <p:cNvSpPr txBox="1">
              <a:spLocks/>
            </p:cNvSpPr>
            <p:nvPr userDrawn="1"/>
          </p:nvSpPr>
          <p:spPr>
            <a:xfrm>
              <a:off x="974090" y="794652"/>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ARE ONE</a:t>
              </a:r>
            </a:p>
          </p:txBody>
        </p:sp>
        <p:sp>
          <p:nvSpPr>
            <p:cNvPr id="43" name="Titel 4"/>
            <p:cNvSpPr txBox="1">
              <a:spLocks/>
            </p:cNvSpPr>
            <p:nvPr userDrawn="1"/>
          </p:nvSpPr>
          <p:spPr>
            <a:xfrm>
              <a:off x="974090" y="1542431"/>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NEVER SETTLE</a:t>
              </a:r>
            </a:p>
          </p:txBody>
        </p:sp>
        <p:sp>
          <p:nvSpPr>
            <p:cNvPr id="44" name="Titel 4"/>
            <p:cNvSpPr txBox="1">
              <a:spLocks/>
            </p:cNvSpPr>
            <p:nvPr userDrawn="1"/>
          </p:nvSpPr>
          <p:spPr>
            <a:xfrm>
              <a:off x="974090" y="2315666"/>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ALWAYS INNOVATE</a:t>
              </a:r>
            </a:p>
          </p:txBody>
        </p:sp>
        <p:sp>
          <p:nvSpPr>
            <p:cNvPr id="45" name="Titel 4"/>
            <p:cNvSpPr txBox="1">
              <a:spLocks/>
            </p:cNvSpPr>
            <p:nvPr userDrawn="1"/>
          </p:nvSpPr>
          <p:spPr>
            <a:xfrm>
              <a:off x="5418931" y="796224"/>
              <a:ext cx="2734080" cy="612000"/>
            </a:xfrm>
            <a:prstGeom prst="rect">
              <a:avLst/>
            </a:prstGeom>
            <a:noFill/>
            <a:ln w="9525">
              <a:solidFill>
                <a:schemeClr val="accent5"/>
              </a:solidFill>
            </a:ln>
          </p:spPr>
          <p:txBody>
            <a:bodyPr vert="horz" lIns="36000" tIns="72000" rIns="36000" bIns="36000" rtlCol="0" anchor="ctr">
              <a:normAutofit/>
            </a:bodyPr>
            <a:lstStyle>
              <a:defPPr>
                <a:defRPr lang="de-DE"/>
              </a:defPPr>
              <a:lvl1pPr lvl="0" algn="ctr" defTabSz="1219110">
                <a:lnSpc>
                  <a:spcPct val="90000"/>
                </a:lnSpc>
                <a:spcBef>
                  <a:spcPct val="0"/>
                </a:spcBef>
                <a:buNone/>
                <a:defRPr sz="2400" b="1">
                  <a:solidFill>
                    <a:schemeClr val="accent1"/>
                  </a:solidFill>
                  <a:latin typeface="+mj-lt"/>
                  <a:ea typeface="+mj-ea"/>
                  <a:cs typeface="+mj-cs"/>
                </a:defRPr>
              </a:lvl1pPr>
            </a:lstStyle>
            <a:p>
              <a:r>
                <a:rPr lang="de-AT" sz="1400" b="1" dirty="0">
                  <a:solidFill>
                    <a:schemeClr val="accent1"/>
                  </a:solidFill>
                  <a:latin typeface="+mn-lt"/>
                  <a:ea typeface="Canaro SemiBold" charset="0"/>
                  <a:cs typeface="Canaro SemiBold" charset="0"/>
                </a:rPr>
                <a:t>WE ARE PASSIONATE</a:t>
              </a:r>
            </a:p>
          </p:txBody>
        </p:sp>
        <p:sp>
          <p:nvSpPr>
            <p:cNvPr id="46" name="Titel 4"/>
            <p:cNvSpPr txBox="1">
              <a:spLocks/>
            </p:cNvSpPr>
            <p:nvPr userDrawn="1"/>
          </p:nvSpPr>
          <p:spPr>
            <a:xfrm>
              <a:off x="5414973" y="2316034"/>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EMBRACE TOMORROW</a:t>
              </a:r>
            </a:p>
          </p:txBody>
        </p:sp>
      </p:grpSp>
    </p:spTree>
    <p:extLst>
      <p:ext uri="{BB962C8B-B14F-4D97-AF65-F5344CB8AC3E}">
        <p14:creationId xmlns:p14="http://schemas.microsoft.com/office/powerpoint/2010/main" val="1805954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4.72222E-6 -2.71605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ntr" presetSubtype="0" fill="hold" nodeType="afterEffect">
                                  <p:stCondLst>
                                    <p:cond delay="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alue slide white">
    <p:bg>
      <p:bgRef idx="1001">
        <a:schemeClr val="bg1"/>
      </p:bgRef>
    </p:bg>
    <p:spTree>
      <p:nvGrpSpPr>
        <p:cNvPr id="1" name=""/>
        <p:cNvGrpSpPr/>
        <p:nvPr/>
      </p:nvGrpSpPr>
      <p:grpSpPr>
        <a:xfrm>
          <a:off x="0" y="0"/>
          <a:ext cx="0" cy="0"/>
          <a:chOff x="0" y="0"/>
          <a:chExt cx="0" cy="0"/>
        </a:xfrm>
      </p:grpSpPr>
      <p:sp>
        <p:nvSpPr>
          <p:cNvPr id="24" name="Title 1"/>
          <p:cNvSpPr txBox="1">
            <a:spLocks/>
          </p:cNvSpPr>
          <p:nvPr userDrawn="1"/>
        </p:nvSpPr>
        <p:spPr>
          <a:xfrm>
            <a:off x="501399" y="4076623"/>
            <a:ext cx="8119106"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marL="0" marR="0" indent="0" algn="ctr" defTabSz="914400" rtl="0" eaLnBrk="1" fontAlgn="auto" latinLnBrk="0" hangingPunct="1">
              <a:lnSpc>
                <a:spcPct val="80000"/>
              </a:lnSpc>
              <a:spcBef>
                <a:spcPct val="0"/>
              </a:spcBef>
              <a:spcAft>
                <a:spcPts val="0"/>
              </a:spcAft>
              <a:buClrTx/>
              <a:buSzTx/>
              <a:buFontTx/>
              <a:buNone/>
              <a:tabLst/>
              <a:defRPr/>
            </a:pPr>
            <a:r>
              <a:rPr lang="en-US" b="1" i="0" dirty="0">
                <a:solidFill>
                  <a:schemeClr val="tx2"/>
                </a:solidFill>
                <a:latin typeface="Canaro Book" charset="0"/>
                <a:ea typeface="Canaro Book" charset="0"/>
                <a:cs typeface="Canaro Book" charset="0"/>
              </a:rPr>
              <a:t>WE</a:t>
            </a:r>
            <a:r>
              <a:rPr lang="en-US" b="1" i="0" baseline="0" dirty="0">
                <a:solidFill>
                  <a:schemeClr val="tx2"/>
                </a:solidFill>
                <a:latin typeface="Canaro Book" charset="0"/>
                <a:ea typeface="Canaro Book" charset="0"/>
                <a:cs typeface="Canaro Book" charset="0"/>
              </a:rPr>
              <a:t> ARE </a:t>
            </a:r>
            <a:r>
              <a:rPr lang="en-US" b="0" i="1" dirty="0">
                <a:solidFill>
                  <a:schemeClr val="accent1"/>
                </a:solidFill>
                <a:latin typeface="Canaro Light" charset="0"/>
                <a:ea typeface="Canaro Light" charset="0"/>
                <a:cs typeface="Canaro Light" charset="0"/>
              </a:rPr>
              <a:t>EMARSYS</a:t>
            </a:r>
            <a:endParaRPr lang="en-US" b="1" i="0" dirty="0">
              <a:solidFill>
                <a:schemeClr val="tx2"/>
              </a:solidFill>
              <a:latin typeface="Canaro Book" charset="0"/>
              <a:ea typeface="Canaro Book" charset="0"/>
              <a:cs typeface="Canaro Book" charset="0"/>
            </a:endParaRPr>
          </a:p>
        </p:txBody>
      </p:sp>
      <p:grpSp>
        <p:nvGrpSpPr>
          <p:cNvPr id="2" name="Gruppierung 1"/>
          <p:cNvGrpSpPr/>
          <p:nvPr userDrawn="1"/>
        </p:nvGrpSpPr>
        <p:grpSpPr>
          <a:xfrm>
            <a:off x="397230" y="250450"/>
            <a:ext cx="8375152" cy="3307252"/>
            <a:chOff x="397230" y="250450"/>
            <a:chExt cx="8375152" cy="3307252"/>
          </a:xfrm>
        </p:grpSpPr>
        <p:sp>
          <p:nvSpPr>
            <p:cNvPr id="40" name="Rechteck 39"/>
            <p:cNvSpPr/>
            <p:nvPr userDrawn="1"/>
          </p:nvSpPr>
          <p:spPr>
            <a:xfrm>
              <a:off x="501399" y="388730"/>
              <a:ext cx="8119106" cy="2998525"/>
            </a:xfrm>
            <a:prstGeom prst="rect">
              <a:avLst/>
            </a:prstGeom>
            <a:noFill/>
            <a:ln w="127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sz="1800" dirty="0"/>
            </a:p>
          </p:txBody>
        </p:sp>
        <p:sp>
          <p:nvSpPr>
            <p:cNvPr id="11" name="Textfeld 10"/>
            <p:cNvSpPr txBox="1"/>
            <p:nvPr/>
          </p:nvSpPr>
          <p:spPr>
            <a:xfrm>
              <a:off x="4047902" y="250450"/>
              <a:ext cx="1080000" cy="324000"/>
            </a:xfrm>
            <a:prstGeom prst="rect">
              <a:avLst/>
            </a:prstGeom>
            <a:solidFill>
              <a:schemeClr val="accent3"/>
            </a:solidFill>
            <a:ln w="12700">
              <a:solidFill>
                <a:schemeClr val="accent3"/>
              </a:solidFill>
            </a:ln>
          </p:spPr>
          <p:txBody>
            <a:bodyPr wrap="square" lIns="0" tIns="36000" rIns="0" bIns="0" rtlCol="0" anchor="ctr">
              <a:normAutofit/>
            </a:bodyPr>
            <a:lstStyle/>
            <a:p>
              <a:pPr algn="ctr">
                <a:lnSpc>
                  <a:spcPct val="90000"/>
                </a:lnSpc>
              </a:pPr>
              <a:r>
                <a:rPr lang="de-DE" sz="1000" b="1" dirty="0">
                  <a:solidFill>
                    <a:schemeClr val="bg1"/>
                  </a:solidFill>
                  <a:latin typeface="Canaro SemiBold" charset="0"/>
                  <a:ea typeface="Canaro SemiBold" charset="0"/>
                  <a:cs typeface="Canaro SemiBold" charset="0"/>
                </a:rPr>
                <a:t>CULTURE</a:t>
              </a:r>
            </a:p>
          </p:txBody>
        </p:sp>
        <p:grpSp>
          <p:nvGrpSpPr>
            <p:cNvPr id="26" name="Gruppierung 25"/>
            <p:cNvGrpSpPr/>
            <p:nvPr userDrawn="1"/>
          </p:nvGrpSpPr>
          <p:grpSpPr>
            <a:xfrm>
              <a:off x="3971814" y="1257357"/>
              <a:ext cx="1197282" cy="1223450"/>
              <a:chOff x="5398079" y="2690286"/>
              <a:chExt cx="1481889" cy="1727257"/>
            </a:xfrm>
            <a:solidFill>
              <a:schemeClr val="accent5"/>
            </a:solidFill>
          </p:grpSpPr>
          <p:sp>
            <p:nvSpPr>
              <p:cNvPr id="27" name="Sechseck 26"/>
              <p:cNvSpPr/>
              <p:nvPr/>
            </p:nvSpPr>
            <p:spPr>
              <a:xfrm rot="16200000">
                <a:off x="5275395" y="2812970"/>
                <a:ext cx="1727257" cy="1481889"/>
              </a:xfrm>
              <a:prstGeom prst="hexagon">
                <a:avLst/>
              </a:prstGeom>
              <a:solidFill>
                <a:schemeClr val="accent5"/>
              </a:solidFill>
              <a:ln w="254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pPr>
                <a:endParaRPr lang="de-DE" sz="1800" dirty="0"/>
              </a:p>
            </p:txBody>
          </p:sp>
          <p:cxnSp>
            <p:nvCxnSpPr>
              <p:cNvPr id="28" name="Gerade Verbindung 27"/>
              <p:cNvCxnSpPr/>
              <p:nvPr/>
            </p:nvCxnSpPr>
            <p:spPr>
              <a:xfrm>
                <a:off x="6433297" y="3721555"/>
                <a:ext cx="446671" cy="262636"/>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flipH="1">
                <a:off x="5398079" y="3695368"/>
                <a:ext cx="491209" cy="288823"/>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endCxn id="27" idx="3"/>
              </p:cNvCxnSpPr>
              <p:nvPr/>
            </p:nvCxnSpPr>
            <p:spPr>
              <a:xfrm>
                <a:off x="6139024" y="3721555"/>
                <a:ext cx="0" cy="695988"/>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feld 30"/>
            <p:cNvSpPr txBox="1"/>
            <p:nvPr userDrawn="1"/>
          </p:nvSpPr>
          <p:spPr>
            <a:xfrm>
              <a:off x="4026113" y="1752580"/>
              <a:ext cx="1081602" cy="219343"/>
            </a:xfrm>
            <a:prstGeom prst="rect">
              <a:avLst/>
            </a:prstGeom>
            <a:noFill/>
            <a:ln w="9525">
              <a:noFill/>
            </a:ln>
          </p:spPr>
          <p:txBody>
            <a:bodyPr wrap="square" lIns="0" tIns="54000" rIns="0" bIns="0" rtlCol="0" anchor="ctr">
              <a:noAutofit/>
            </a:bodyPr>
            <a:lstStyle/>
            <a:p>
              <a:pPr algn="ctr">
                <a:lnSpc>
                  <a:spcPct val="90000"/>
                </a:lnSpc>
              </a:pPr>
              <a:r>
                <a:rPr lang="de-DE" sz="1200" b="1" i="0" dirty="0">
                  <a:solidFill>
                    <a:schemeClr val="bg1"/>
                  </a:solidFill>
                  <a:latin typeface="Canaro Book" charset="0"/>
                  <a:ea typeface="Canaro Book" charset="0"/>
                  <a:cs typeface="Canaro Book" charset="0"/>
                </a:rPr>
                <a:t>VALUES</a:t>
              </a:r>
            </a:p>
          </p:txBody>
        </p:sp>
        <p:sp>
          <p:nvSpPr>
            <p:cNvPr id="14" name="Textfeld 13"/>
            <p:cNvSpPr txBox="1"/>
            <p:nvPr/>
          </p:nvSpPr>
          <p:spPr>
            <a:xfrm>
              <a:off x="7692382" y="3233702"/>
              <a:ext cx="1080000" cy="324000"/>
            </a:xfrm>
            <a:prstGeom prst="rect">
              <a:avLst/>
            </a:prstGeom>
            <a:solidFill>
              <a:schemeClr val="accent3"/>
            </a:solidFill>
            <a:ln w="12700">
              <a:solidFill>
                <a:schemeClr val="accent3"/>
              </a:solidFill>
            </a:ln>
          </p:spPr>
          <p:txBody>
            <a:bodyPr wrap="square" lIns="0" tIns="36000" rIns="0" bIns="0" rtlCol="0" anchor="ctr">
              <a:noAutofit/>
            </a:bodyPr>
            <a:lstStyle/>
            <a:p>
              <a:pPr algn="ctr">
                <a:lnSpc>
                  <a:spcPct val="90000"/>
                </a:lnSpc>
              </a:pPr>
              <a:r>
                <a:rPr lang="de-DE" sz="1000" b="1" dirty="0">
                  <a:solidFill>
                    <a:schemeClr val="bg1"/>
                  </a:solidFill>
                  <a:latin typeface="Canaro SemiBold" charset="0"/>
                  <a:ea typeface="Canaro SemiBold" charset="0"/>
                  <a:cs typeface="Canaro SemiBold" charset="0"/>
                </a:rPr>
                <a:t>PRIDE</a:t>
              </a:r>
            </a:p>
          </p:txBody>
        </p:sp>
        <p:sp>
          <p:nvSpPr>
            <p:cNvPr id="20" name="Textfeld 19"/>
            <p:cNvSpPr txBox="1"/>
            <p:nvPr/>
          </p:nvSpPr>
          <p:spPr>
            <a:xfrm>
              <a:off x="397230" y="3232031"/>
              <a:ext cx="1080000" cy="324000"/>
            </a:xfrm>
            <a:prstGeom prst="rect">
              <a:avLst/>
            </a:prstGeom>
            <a:solidFill>
              <a:schemeClr val="accent3"/>
            </a:solidFill>
            <a:ln w="12700">
              <a:solidFill>
                <a:schemeClr val="accent3"/>
              </a:solidFill>
            </a:ln>
          </p:spPr>
          <p:txBody>
            <a:bodyPr wrap="square" lIns="0" tIns="36000" rIns="0" bIns="0" rtlCol="0" anchor="ctr">
              <a:noAutofit/>
            </a:bodyPr>
            <a:lstStyle/>
            <a:p>
              <a:pPr algn="ctr">
                <a:lnSpc>
                  <a:spcPct val="90000"/>
                </a:lnSpc>
              </a:pPr>
              <a:r>
                <a:rPr lang="de-DE" sz="1000" b="1" dirty="0">
                  <a:solidFill>
                    <a:schemeClr val="bg1"/>
                  </a:solidFill>
                  <a:latin typeface="Canaro SemiBold" charset="0"/>
                  <a:ea typeface="Canaro SemiBold" charset="0"/>
                  <a:cs typeface="Canaro SemiBold" charset="0"/>
                </a:rPr>
                <a:t>BRAND</a:t>
              </a:r>
            </a:p>
          </p:txBody>
        </p:sp>
        <p:cxnSp>
          <p:nvCxnSpPr>
            <p:cNvPr id="25" name="Gerade Verbindung 24"/>
            <p:cNvCxnSpPr>
              <a:stCxn id="27" idx="1"/>
            </p:cNvCxnSpPr>
            <p:nvPr userDrawn="1"/>
          </p:nvCxnSpPr>
          <p:spPr>
            <a:xfrm flipH="1">
              <a:off x="4791774" y="1556677"/>
              <a:ext cx="377322" cy="1944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a:xfrm>
              <a:off x="3971814" y="1556677"/>
              <a:ext cx="372487" cy="1920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a:stCxn id="27" idx="0"/>
            </p:cNvCxnSpPr>
            <p:nvPr userDrawn="1"/>
          </p:nvCxnSpPr>
          <p:spPr>
            <a:xfrm>
              <a:off x="4570455" y="1257357"/>
              <a:ext cx="4813" cy="49133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el 4"/>
            <p:cNvSpPr txBox="1">
              <a:spLocks/>
            </p:cNvSpPr>
            <p:nvPr userDrawn="1"/>
          </p:nvSpPr>
          <p:spPr>
            <a:xfrm>
              <a:off x="5418931" y="1542799"/>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LOVE CUSTOMERS</a:t>
              </a:r>
            </a:p>
          </p:txBody>
        </p:sp>
        <p:sp>
          <p:nvSpPr>
            <p:cNvPr id="42" name="Titel 4"/>
            <p:cNvSpPr txBox="1">
              <a:spLocks/>
            </p:cNvSpPr>
            <p:nvPr userDrawn="1"/>
          </p:nvSpPr>
          <p:spPr>
            <a:xfrm>
              <a:off x="974090" y="79543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ARE ONE</a:t>
              </a:r>
            </a:p>
          </p:txBody>
        </p:sp>
        <p:sp>
          <p:nvSpPr>
            <p:cNvPr id="43" name="Titel 4"/>
            <p:cNvSpPr txBox="1">
              <a:spLocks/>
            </p:cNvSpPr>
            <p:nvPr userDrawn="1"/>
          </p:nvSpPr>
          <p:spPr>
            <a:xfrm>
              <a:off x="974090" y="1542431"/>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NEVER SETTLE</a:t>
              </a:r>
            </a:p>
          </p:txBody>
        </p:sp>
        <p:sp>
          <p:nvSpPr>
            <p:cNvPr id="44" name="Titel 4"/>
            <p:cNvSpPr txBox="1">
              <a:spLocks/>
            </p:cNvSpPr>
            <p:nvPr userDrawn="1"/>
          </p:nvSpPr>
          <p:spPr>
            <a:xfrm>
              <a:off x="974090" y="228404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ALWAYS INNOVATE</a:t>
              </a:r>
            </a:p>
          </p:txBody>
        </p:sp>
        <p:sp>
          <p:nvSpPr>
            <p:cNvPr id="45" name="Titel 4"/>
            <p:cNvSpPr txBox="1">
              <a:spLocks/>
            </p:cNvSpPr>
            <p:nvPr userDrawn="1"/>
          </p:nvSpPr>
          <p:spPr>
            <a:xfrm>
              <a:off x="5418931" y="795434"/>
              <a:ext cx="2734080" cy="612000"/>
            </a:xfrm>
            <a:prstGeom prst="rect">
              <a:avLst/>
            </a:prstGeom>
            <a:noFill/>
            <a:ln w="9525">
              <a:solidFill>
                <a:schemeClr val="tx2"/>
              </a:solidFill>
            </a:ln>
          </p:spPr>
          <p:txBody>
            <a:bodyPr vert="horz" lIns="36000" tIns="72000" rIns="36000" bIns="36000" rtlCol="0" anchor="ctr">
              <a:normAutofit/>
            </a:bodyPr>
            <a:lstStyle>
              <a:defPPr>
                <a:defRPr lang="de-DE"/>
              </a:defPPr>
              <a:lvl1pPr lvl="0" algn="ctr" defTabSz="1219110">
                <a:lnSpc>
                  <a:spcPct val="90000"/>
                </a:lnSpc>
                <a:spcBef>
                  <a:spcPct val="0"/>
                </a:spcBef>
                <a:buNone/>
                <a:defRPr sz="2400" b="1">
                  <a:solidFill>
                    <a:schemeClr val="accent1"/>
                  </a:solidFill>
                  <a:latin typeface="+mj-lt"/>
                  <a:ea typeface="+mj-ea"/>
                  <a:cs typeface="+mj-cs"/>
                </a:defRPr>
              </a:lvl1pPr>
            </a:lstStyle>
            <a:p>
              <a:r>
                <a:rPr lang="de-AT" sz="1200" b="1" i="0" dirty="0">
                  <a:solidFill>
                    <a:schemeClr val="accent5"/>
                  </a:solidFill>
                  <a:latin typeface="Canaro Book" charset="0"/>
                  <a:ea typeface="Canaro Book" charset="0"/>
                  <a:cs typeface="Canaro Book" charset="0"/>
                </a:rPr>
                <a:t>WE ARE PASSIONATE</a:t>
              </a:r>
            </a:p>
          </p:txBody>
        </p:sp>
        <p:sp>
          <p:nvSpPr>
            <p:cNvPr id="46" name="Titel 4"/>
            <p:cNvSpPr txBox="1">
              <a:spLocks/>
            </p:cNvSpPr>
            <p:nvPr userDrawn="1"/>
          </p:nvSpPr>
          <p:spPr>
            <a:xfrm>
              <a:off x="5414973" y="228404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EMBRACE TOMORROW</a:t>
              </a:r>
            </a:p>
          </p:txBody>
        </p:sp>
      </p:grpSp>
    </p:spTree>
    <p:extLst>
      <p:ext uri="{BB962C8B-B14F-4D97-AF65-F5344CB8AC3E}">
        <p14:creationId xmlns:p14="http://schemas.microsoft.com/office/powerpoint/2010/main" val="132715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4.72222E-6 -2.71605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ntr" presetSubtype="0"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smtClean="0"/>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662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smtClean="0"/>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00150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smtClean="0"/>
              <a:t>Click to edit Master title style</a:t>
            </a:r>
            <a:endParaRPr lang="en-US"/>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5954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smtClean="0"/>
              <a:t>Click to edit Master title style</a:t>
            </a:r>
            <a:endParaRPr lang="en-US"/>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8582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881508"/>
            <a:ext cx="8229600" cy="3712718"/>
          </a:xfrm>
        </p:spPr>
        <p:txBody>
          <a:bodyPr>
            <a:normAutofit/>
          </a:bodyPr>
          <a:lstStyle>
            <a:lvl1pPr>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a:grpSpLocks noChangeAspect="1"/>
          </p:cNvGrpSpPr>
          <p:nvPr userDrawn="1"/>
        </p:nvGrpSpPr>
        <p:grpSpPr>
          <a:xfrm>
            <a:off x="8022508" y="4805784"/>
            <a:ext cx="958314" cy="201157"/>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6"/>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49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88"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881508"/>
            <a:ext cx="8229600" cy="3712718"/>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a:grpSpLocks noChangeAspect="1"/>
          </p:cNvGrpSpPr>
          <p:nvPr userDrawn="1"/>
        </p:nvGrpSpPr>
        <p:grpSpPr>
          <a:xfrm>
            <a:off x="8022455" y="4805773"/>
            <a:ext cx="958367" cy="201168"/>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52668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88"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74930"/>
            <a:ext cx="4038600" cy="3719296"/>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74930"/>
            <a:ext cx="4038600" cy="371929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7"/>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1426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874930"/>
            <a:ext cx="4038600" cy="3719296"/>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874930"/>
            <a:ext cx="4038600" cy="3719295"/>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a:grpSpLocks noChangeAspect="1"/>
          </p:cNvGrpSpPr>
          <p:nvPr userDrawn="1"/>
        </p:nvGrpSpPr>
        <p:grpSpPr>
          <a:xfrm>
            <a:off x="8022455" y="4805773"/>
            <a:ext cx="958367" cy="201168"/>
            <a:chOff x="9761007" y="210064"/>
            <a:chExt cx="2060373" cy="432487"/>
          </a:xfrm>
        </p:grpSpPr>
        <p:grpSp>
          <p:nvGrpSpPr>
            <p:cNvPr id="19" name="Group 18"/>
            <p:cNvGrpSpPr/>
            <p:nvPr/>
          </p:nvGrpSpPr>
          <p:grpSpPr>
            <a:xfrm>
              <a:off x="9761007" y="343382"/>
              <a:ext cx="2060373" cy="299169"/>
              <a:chOff x="9761007" y="343382"/>
              <a:chExt cx="2060373" cy="299169"/>
            </a:xfrm>
          </p:grpSpPr>
          <p:sp>
            <p:nvSpPr>
              <p:cNvPr id="21"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3761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 Topi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81775" y="1459467"/>
            <a:ext cx="6780451" cy="1101725"/>
          </a:xfrm>
        </p:spPr>
        <p:txBody>
          <a:bodyPr anchor="t">
            <a:noAutofit/>
          </a:bodyPr>
          <a:lstStyle>
            <a:lvl1pPr>
              <a:defRPr sz="10500" b="0">
                <a:solidFill>
                  <a:schemeClr val="accent1"/>
                </a:solidFill>
                <a:latin typeface="Canaro SemiBold" pitchFamily="50" charset="0"/>
              </a:defRPr>
            </a:lvl1pPr>
          </a:lstStyle>
          <a:p>
            <a:r>
              <a:rPr lang="en-US" dirty="0"/>
              <a:t>Section #</a:t>
            </a:r>
          </a:p>
        </p:txBody>
      </p:sp>
      <p:sp>
        <p:nvSpPr>
          <p:cNvPr id="3" name="Subtitle 2"/>
          <p:cNvSpPr>
            <a:spLocks noGrp="1"/>
          </p:cNvSpPr>
          <p:nvPr>
            <p:ph type="subTitle" idx="1" hasCustomPrompt="1"/>
          </p:nvPr>
        </p:nvSpPr>
        <p:spPr>
          <a:xfrm>
            <a:off x="1775908" y="2649610"/>
            <a:ext cx="5592184" cy="1314450"/>
          </a:xfrm>
        </p:spPr>
        <p:txBody>
          <a:bodyPr>
            <a:normAutofit/>
          </a:bodyPr>
          <a:lstStyle>
            <a:lvl1pPr marL="0" indent="0" algn="l">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Topic</a:t>
            </a:r>
          </a:p>
        </p:txBody>
      </p:sp>
      <p:grpSp>
        <p:nvGrpSpPr>
          <p:cNvPr id="7" name="Group 6"/>
          <p:cNvGrpSpPr>
            <a:grpSpLocks noChangeAspect="1"/>
          </p:cNvGrpSpPr>
          <p:nvPr userDrawn="1"/>
        </p:nvGrpSpPr>
        <p:grpSpPr>
          <a:xfrm>
            <a:off x="8022508" y="4805784"/>
            <a:ext cx="958314" cy="201157"/>
            <a:chOff x="9761007" y="210064"/>
            <a:chExt cx="2060373" cy="432487"/>
          </a:xfrm>
        </p:grpSpPr>
        <p:grpSp>
          <p:nvGrpSpPr>
            <p:cNvPr id="8" name="Group 7"/>
            <p:cNvGrpSpPr/>
            <p:nvPr/>
          </p:nvGrpSpPr>
          <p:grpSpPr>
            <a:xfrm>
              <a:off x="9761007" y="343382"/>
              <a:ext cx="2060373" cy="299169"/>
              <a:chOff x="9761007" y="343382"/>
              <a:chExt cx="2060373" cy="299169"/>
            </a:xfrm>
          </p:grpSpPr>
          <p:sp>
            <p:nvSpPr>
              <p:cNvPr id="10"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70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35" presetClass="path" presetSubtype="0" decel="100000" fill="hold" grpId="1" nodeType="withEffect">
                                  <p:stCondLst>
                                    <p:cond delay="250"/>
                                  </p:stCondLst>
                                  <p:childTnLst>
                                    <p:animMotion origin="layout" path="M -1.34097E-7 3.7037E-7 L 0.01211 -0.00069 " pathEditMode="relative" rAng="0" ptsTypes="AA">
                                      <p:cBhvr>
                                        <p:cTn id="14" dur="750" spd="-100000" fill="hold"/>
                                        <p:tgtEl>
                                          <p:spTgt spid="3">
                                            <p:txEl>
                                              <p:pRg st="0" end="0"/>
                                            </p:txEl>
                                          </p:spTgt>
                                        </p:tgtEl>
                                        <p:attrNameLst>
                                          <p:attrName>ppt_x</p:attrName>
                                          <p:attrName>ppt_y</p:attrName>
                                        </p:attrNameLst>
                                      </p:cBhvr>
                                      <p:rCtr x="59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 Topic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81775" y="1459467"/>
            <a:ext cx="6780451" cy="1101725"/>
          </a:xfrm>
        </p:spPr>
        <p:txBody>
          <a:bodyPr anchor="t">
            <a:noAutofit/>
          </a:bodyPr>
          <a:lstStyle>
            <a:lvl1pPr>
              <a:defRPr sz="10500" b="0">
                <a:solidFill>
                  <a:schemeClr val="accent1"/>
                </a:solidFill>
                <a:latin typeface="Canaro SemiBold" pitchFamily="50" charset="0"/>
              </a:defRPr>
            </a:lvl1pPr>
          </a:lstStyle>
          <a:p>
            <a:r>
              <a:rPr lang="en-US" dirty="0"/>
              <a:t>Section #</a:t>
            </a:r>
          </a:p>
        </p:txBody>
      </p:sp>
      <p:sp>
        <p:nvSpPr>
          <p:cNvPr id="3" name="Subtitle 2"/>
          <p:cNvSpPr>
            <a:spLocks noGrp="1"/>
          </p:cNvSpPr>
          <p:nvPr>
            <p:ph type="subTitle" idx="1" hasCustomPrompt="1"/>
          </p:nvPr>
        </p:nvSpPr>
        <p:spPr>
          <a:xfrm>
            <a:off x="1775908" y="2649610"/>
            <a:ext cx="5592184" cy="131445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Topic</a:t>
            </a:r>
          </a:p>
        </p:txBody>
      </p:sp>
      <p:grpSp>
        <p:nvGrpSpPr>
          <p:cNvPr id="20" name="Group 19"/>
          <p:cNvGrpSpPr>
            <a:grpSpLocks noChangeAspect="1"/>
          </p:cNvGrpSpPr>
          <p:nvPr userDrawn="1"/>
        </p:nvGrpSpPr>
        <p:grpSpPr>
          <a:xfrm>
            <a:off x="8022455" y="4805773"/>
            <a:ext cx="958367" cy="201168"/>
            <a:chOff x="9761007" y="210064"/>
            <a:chExt cx="2060373" cy="432487"/>
          </a:xfrm>
        </p:grpSpPr>
        <p:grpSp>
          <p:nvGrpSpPr>
            <p:cNvPr id="21" name="Group 20"/>
            <p:cNvGrpSpPr/>
            <p:nvPr/>
          </p:nvGrpSpPr>
          <p:grpSpPr>
            <a:xfrm>
              <a:off x="9761007" y="343382"/>
              <a:ext cx="2060373" cy="299169"/>
              <a:chOff x="9761007" y="343382"/>
              <a:chExt cx="2060373" cy="299169"/>
            </a:xfrm>
          </p:grpSpPr>
          <p:sp>
            <p:nvSpPr>
              <p:cNvPr id="23"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437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35" presetClass="path" presetSubtype="0" decel="100000" fill="hold" grpId="1" nodeType="withEffect">
                                  <p:stCondLst>
                                    <p:cond delay="250"/>
                                  </p:stCondLst>
                                  <p:childTnLst>
                                    <p:animMotion origin="layout" path="M -1.34097E-7 3.7037E-7 L 0.01211 -0.00069 " pathEditMode="relative" rAng="0" ptsTypes="AA">
                                      <p:cBhvr>
                                        <p:cTn id="14" dur="750" spd="-100000" fill="hold"/>
                                        <p:tgtEl>
                                          <p:spTgt spid="3">
                                            <p:txEl>
                                              <p:pRg st="0" end="0"/>
                                            </p:txEl>
                                          </p:spTgt>
                                        </p:tgtEl>
                                        <p:attrNameLst>
                                          <p:attrName>ppt_x</p:attrName>
                                          <p:attrName>ppt_y</p:attrName>
                                        </p:attrNameLst>
                                      </p:cBhvr>
                                      <p:rCtr x="59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smtClean="0"/>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1031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45720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866572"/>
            <a:ext cx="8229600" cy="37276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7394749"/>
      </p:ext>
    </p:extLst>
  </p:cSld>
  <p:clrMap bg1="lt1" tx1="dk1" bg2="lt2" tx2="dk2" accent1="accent1" accent2="accent2" accent3="accent3" accent4="accent4" accent5="accent5" accent6="accent6" hlink="hlink" folHlink="folHlink"/>
  <p:sldLayoutIdLst>
    <p:sldLayoutId id="2147483988" r:id="rId1"/>
    <p:sldLayoutId id="2147484005" r:id="rId2"/>
    <p:sldLayoutId id="2147483981" r:id="rId3"/>
    <p:sldLayoutId id="2147483999" r:id="rId4"/>
    <p:sldLayoutId id="2147483983" r:id="rId5"/>
    <p:sldLayoutId id="2147484004" r:id="rId6"/>
    <p:sldLayoutId id="2147483980" r:id="rId7"/>
    <p:sldLayoutId id="2147484000" r:id="rId8"/>
    <p:sldLayoutId id="2147483998" r:id="rId9"/>
    <p:sldLayoutId id="2147484003" r:id="rId10"/>
    <p:sldLayoutId id="2147483985" r:id="rId11"/>
    <p:sldLayoutId id="2147484002" r:id="rId12"/>
    <p:sldLayoutId id="2147483986" r:id="rId13"/>
    <p:sldLayoutId id="2147484001" r:id="rId14"/>
    <p:sldLayoutId id="2147483997" r:id="rId15"/>
    <p:sldLayoutId id="2147484008" r:id="rId16"/>
    <p:sldLayoutId id="2147483993" r:id="rId17"/>
    <p:sldLayoutId id="2147484009" r:id="rId18"/>
    <p:sldLayoutId id="2147483987" r:id="rId19"/>
    <p:sldLayoutId id="2147484010" r:id="rId20"/>
    <p:sldLayoutId id="2147484015" r:id="rId21"/>
    <p:sldLayoutId id="2147484016" r:id="rId22"/>
    <p:sldLayoutId id="2147484017" r:id="rId23"/>
    <p:sldLayoutId id="2147484020" r:id="rId24"/>
    <p:sldLayoutId id="2147484022" r:id="rId25"/>
    <p:sldLayoutId id="2147484011" r:id="rId26"/>
    <p:sldLayoutId id="2147484012" r:id="rId27"/>
    <p:sldLayoutId id="2147484013" r:id="rId28"/>
    <p:sldLayoutId id="214748401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400" kern="1200">
          <a:solidFill>
            <a:schemeClr val="bg2"/>
          </a:solidFill>
          <a:latin typeface="+mj-lt"/>
          <a:ea typeface="+mj-ea"/>
          <a:cs typeface="+mj-cs"/>
        </a:defRPr>
      </a:lvl1pPr>
    </p:titleStyle>
    <p:bodyStyle>
      <a:lvl1pPr marL="231775" indent="-231775" algn="l" defTabSz="914400" rtl="0" eaLnBrk="1" latinLnBrk="0" hangingPunct="1">
        <a:lnSpc>
          <a:spcPct val="90000"/>
        </a:lnSpc>
        <a:spcBef>
          <a:spcPts val="1200"/>
        </a:spcBef>
        <a:buFont typeface="Arial" panose="020B0604020202020204" pitchFamily="34" charset="0"/>
        <a:buChar char="•"/>
        <a:defRPr sz="1800" kern="1200">
          <a:solidFill>
            <a:schemeClr val="bg2"/>
          </a:solidFill>
          <a:latin typeface="+mn-lt"/>
          <a:ea typeface="+mn-ea"/>
          <a:cs typeface="+mn-cs"/>
        </a:defRPr>
      </a:lvl1pPr>
      <a:lvl2pPr marL="569913" indent="-231775" algn="l" defTabSz="914400" rtl="0" eaLnBrk="1" latinLnBrk="0" hangingPunct="1">
        <a:lnSpc>
          <a:spcPct val="90000"/>
        </a:lnSpc>
        <a:spcBef>
          <a:spcPts val="400"/>
        </a:spcBef>
        <a:buFont typeface="Arial" panose="020B0604020202020204" pitchFamily="34" charset="0"/>
        <a:buChar char="–"/>
        <a:defRPr sz="1600" kern="1200">
          <a:solidFill>
            <a:schemeClr val="bg2"/>
          </a:solidFill>
          <a:latin typeface="+mn-lt"/>
          <a:ea typeface="+mn-ea"/>
          <a:cs typeface="+mn-cs"/>
        </a:defRPr>
      </a:lvl2pPr>
      <a:lvl3pPr marL="911225" indent="-228600" algn="l" defTabSz="914400" rtl="0" eaLnBrk="1" latinLnBrk="0" hangingPunct="1">
        <a:lnSpc>
          <a:spcPct val="90000"/>
        </a:lnSpc>
        <a:spcBef>
          <a:spcPts val="400"/>
        </a:spcBef>
        <a:buFont typeface="Arial" panose="020B0604020202020204" pitchFamily="34" charset="0"/>
        <a:buChar char="•"/>
        <a:defRPr sz="1400" kern="1200">
          <a:solidFill>
            <a:schemeClr val="bg2"/>
          </a:solidFill>
          <a:latin typeface="+mn-lt"/>
          <a:ea typeface="+mn-ea"/>
          <a:cs typeface="+mn-cs"/>
        </a:defRPr>
      </a:lvl3pPr>
      <a:lvl4pPr marL="1368425" indent="-228600" algn="l" defTabSz="914400" rtl="0" eaLnBrk="1" latinLnBrk="0" hangingPunct="1">
        <a:lnSpc>
          <a:spcPct val="90000"/>
        </a:lnSpc>
        <a:spcBef>
          <a:spcPts val="400"/>
        </a:spcBef>
        <a:buFont typeface="Arial" panose="020B0604020202020204" pitchFamily="34" charset="0"/>
        <a:buChar char="–"/>
        <a:defRPr sz="1200" kern="1200">
          <a:solidFill>
            <a:schemeClr val="bg2"/>
          </a:solidFill>
          <a:latin typeface="+mn-lt"/>
          <a:ea typeface="+mn-ea"/>
          <a:cs typeface="+mn-cs"/>
        </a:defRPr>
      </a:lvl4pPr>
      <a:lvl5pPr marL="1719263" indent="-228600" algn="l" defTabSz="914400" rtl="0" eaLnBrk="1" latinLnBrk="0" hangingPunct="1">
        <a:lnSpc>
          <a:spcPct val="90000"/>
        </a:lnSpc>
        <a:spcBef>
          <a:spcPts val="4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92"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blog.craftlab.hu/weekend-bias-in-send-time-optimisation-ba80176af1b9" TargetMode="External"/><Relationship Id="rId4" Type="http://schemas.openxmlformats.org/officeDocument/2006/relationships/image" Target="../media/image24.jpg"/><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03" y="599090"/>
            <a:ext cx="8944304" cy="1855501"/>
          </a:xfrm>
        </p:spPr>
        <p:txBody>
          <a:bodyPr anchor="ctr"/>
          <a:lstStyle/>
          <a:p>
            <a:pPr algn="ctr">
              <a:lnSpc>
                <a:spcPct val="100000"/>
              </a:lnSpc>
            </a:pPr>
            <a:r>
              <a:rPr lang="en-US" dirty="0" smtClean="0"/>
              <a:t>MESSAGE </a:t>
            </a:r>
            <a:br>
              <a:rPr lang="en-US" dirty="0" smtClean="0"/>
            </a:br>
            <a:r>
              <a:rPr lang="en-US" dirty="0" smtClean="0"/>
              <a:t>SEND TIME OPTIMIZATION</a:t>
            </a:r>
            <a:endParaRPr lang="en-US" dirty="0"/>
          </a:p>
        </p:txBody>
      </p:sp>
      <p:sp>
        <p:nvSpPr>
          <p:cNvPr id="3" name="Subtitle 2"/>
          <p:cNvSpPr>
            <a:spLocks noGrp="1"/>
          </p:cNvSpPr>
          <p:nvPr>
            <p:ph type="subTitle" idx="1"/>
          </p:nvPr>
        </p:nvSpPr>
        <p:spPr>
          <a:xfrm>
            <a:off x="593834" y="3492718"/>
            <a:ext cx="3442137" cy="1321019"/>
          </a:xfrm>
        </p:spPr>
        <p:txBody>
          <a:bodyPr>
            <a:normAutofit lnSpcReduction="10000"/>
          </a:bodyPr>
          <a:lstStyle/>
          <a:p>
            <a:r>
              <a:rPr lang="en-US" dirty="0" err="1" smtClean="0"/>
              <a:t>Ildi</a:t>
            </a:r>
            <a:r>
              <a:rPr lang="en-US" dirty="0" smtClean="0"/>
              <a:t> Czeller</a:t>
            </a:r>
          </a:p>
          <a:p>
            <a:r>
              <a:rPr lang="en-US" dirty="0" smtClean="0"/>
              <a:t>Data Scientist @</a:t>
            </a:r>
            <a:r>
              <a:rPr lang="en-US" dirty="0" err="1" smtClean="0"/>
              <a:t>Emarsys</a:t>
            </a:r>
            <a:endParaRPr lang="en-US" dirty="0" smtClean="0"/>
          </a:p>
          <a:p>
            <a:r>
              <a:rPr lang="en-US" dirty="0" smtClean="0"/>
              <a:t/>
            </a:r>
            <a:br>
              <a:rPr lang="en-US" dirty="0" smtClean="0"/>
            </a:br>
            <a:r>
              <a:rPr lang="en-US" dirty="0" smtClean="0"/>
              <a:t>@</a:t>
            </a:r>
            <a:r>
              <a:rPr lang="en-US" dirty="0" err="1" smtClean="0"/>
              <a:t>czeildi</a:t>
            </a:r>
            <a:r>
              <a:rPr lang="en-US" dirty="0" smtClean="0"/>
              <a:t> on twitter, </a:t>
            </a:r>
            <a:r>
              <a:rPr lang="en-US" dirty="0" err="1" smtClean="0"/>
              <a:t>github</a:t>
            </a:r>
            <a:endParaRPr lang="en-US" dirty="0" smtClean="0"/>
          </a:p>
        </p:txBody>
      </p:sp>
    </p:spTree>
    <p:extLst>
      <p:ext uri="{BB962C8B-B14F-4D97-AF65-F5344CB8AC3E}">
        <p14:creationId xmlns:p14="http://schemas.microsoft.com/office/powerpoint/2010/main" val="106320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63" y="369668"/>
            <a:ext cx="8713074" cy="822763"/>
          </a:xfrm>
        </p:spPr>
        <p:txBody>
          <a:bodyPr>
            <a:noAutofit/>
          </a:bodyPr>
          <a:lstStyle/>
          <a:p>
            <a:pPr algn="ctr"/>
            <a:r>
              <a:rPr lang="en-US" sz="6600" dirty="0" smtClean="0"/>
              <a:t>Possible causes</a:t>
            </a:r>
            <a:endParaRPr lang="en-US" sz="6600" dirty="0"/>
          </a:p>
        </p:txBody>
      </p:sp>
      <p:sp>
        <p:nvSpPr>
          <p:cNvPr id="3" name="Title 1"/>
          <p:cNvSpPr txBox="1">
            <a:spLocks/>
          </p:cNvSpPr>
          <p:nvPr/>
        </p:nvSpPr>
        <p:spPr>
          <a:xfrm>
            <a:off x="685800" y="1967734"/>
            <a:ext cx="7772400" cy="23835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spcAft>
                <a:spcPts val="0"/>
              </a:spcAft>
            </a:pPr>
            <a:r>
              <a:rPr lang="en-US" dirty="0" smtClean="0"/>
              <a:t>Few observations</a:t>
            </a:r>
          </a:p>
          <a:p>
            <a:pPr fontAlgn="auto">
              <a:spcAft>
                <a:spcPts val="0"/>
              </a:spcAft>
            </a:pPr>
            <a:endParaRPr lang="en-US" dirty="0" smtClean="0"/>
          </a:p>
          <a:p>
            <a:pPr fontAlgn="auto">
              <a:spcAft>
                <a:spcPts val="0"/>
              </a:spcAft>
            </a:pPr>
            <a:r>
              <a:rPr lang="en-US" dirty="0" smtClean="0"/>
              <a:t>Actual preferences</a:t>
            </a:r>
            <a:endParaRPr lang="en-US" dirty="0"/>
          </a:p>
        </p:txBody>
      </p:sp>
    </p:spTree>
    <p:extLst>
      <p:ext uri="{BB962C8B-B14F-4D97-AF65-F5344CB8AC3E}">
        <p14:creationId xmlns:p14="http://schemas.microsoft.com/office/powerpoint/2010/main" val="103062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2865"/>
            <a:ext cx="7772400" cy="822763"/>
          </a:xfrm>
        </p:spPr>
        <p:txBody>
          <a:bodyPr>
            <a:noAutofit/>
          </a:bodyPr>
          <a:lstStyle/>
          <a:p>
            <a:pPr algn="ctr"/>
            <a:r>
              <a:rPr lang="en-US" sz="7200" dirty="0" smtClean="0"/>
              <a:t>Simulate</a:t>
            </a:r>
            <a:endParaRPr lang="en-US" sz="7200" dirty="0"/>
          </a:p>
        </p:txBody>
      </p:sp>
      <p:sp>
        <p:nvSpPr>
          <p:cNvPr id="3" name="Title 1"/>
          <p:cNvSpPr txBox="1">
            <a:spLocks/>
          </p:cNvSpPr>
          <p:nvPr/>
        </p:nvSpPr>
        <p:spPr>
          <a:xfrm>
            <a:off x="685800" y="1599872"/>
            <a:ext cx="7772400" cy="3182334"/>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spcAft>
                <a:spcPts val="0"/>
              </a:spcAft>
            </a:pPr>
            <a:r>
              <a:rPr lang="en-US" dirty="0" smtClean="0">
                <a:solidFill>
                  <a:schemeClr val="accent1"/>
                </a:solidFill>
              </a:rPr>
              <a:t>KEEP</a:t>
            </a:r>
            <a:r>
              <a:rPr lang="en-US" dirty="0" smtClean="0"/>
              <a:t> Few observations</a:t>
            </a:r>
          </a:p>
          <a:p>
            <a:pPr fontAlgn="auto">
              <a:spcAft>
                <a:spcPts val="0"/>
              </a:spcAft>
            </a:pPr>
            <a:endParaRPr lang="en-US" dirty="0" smtClean="0"/>
          </a:p>
          <a:p>
            <a:pPr fontAlgn="auto">
              <a:spcAft>
                <a:spcPts val="0"/>
              </a:spcAft>
            </a:pPr>
            <a:r>
              <a:rPr lang="en-US" dirty="0" smtClean="0">
                <a:solidFill>
                  <a:schemeClr val="accent1"/>
                </a:solidFill>
              </a:rPr>
              <a:t>ASSUME </a:t>
            </a:r>
            <a:r>
              <a:rPr lang="en-US" dirty="0" smtClean="0"/>
              <a:t>NO Actual preferences</a:t>
            </a:r>
            <a:endParaRPr lang="en-US" dirty="0"/>
          </a:p>
        </p:txBody>
      </p:sp>
    </p:spTree>
    <p:extLst>
      <p:ext uri="{BB962C8B-B14F-4D97-AF65-F5344CB8AC3E}">
        <p14:creationId xmlns:p14="http://schemas.microsoft.com/office/powerpoint/2010/main" val="163570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3" y="207291"/>
            <a:ext cx="8229600" cy="457200"/>
          </a:xfrm>
        </p:spPr>
        <p:txBody>
          <a:bodyPr>
            <a:noAutofit/>
          </a:bodyPr>
          <a:lstStyle/>
          <a:p>
            <a:pPr algn="ctr"/>
            <a:r>
              <a:rPr lang="en-US" sz="3600" dirty="0" smtClean="0"/>
              <a:t>Claire’s </a:t>
            </a:r>
            <a:r>
              <a:rPr lang="en-US" sz="3600" dirty="0" smtClean="0">
                <a:solidFill>
                  <a:schemeClr val="accent1"/>
                </a:solidFill>
              </a:rPr>
              <a:t>observed</a:t>
            </a:r>
            <a:r>
              <a:rPr lang="en-US" sz="3600" dirty="0" smtClean="0"/>
              <a:t> engagement:</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3156559"/>
              </p:ext>
            </p:extLst>
          </p:nvPr>
        </p:nvGraphicFramePr>
        <p:xfrm>
          <a:off x="180866" y="973886"/>
          <a:ext cx="8518633" cy="1260792"/>
        </p:xfrm>
        <a:graphic>
          <a:graphicData uri="http://schemas.openxmlformats.org/drawingml/2006/table">
            <a:tbl>
              <a:tblPr firstRow="1" bandRow="1">
                <a:tableStyleId>{5C22544A-7EE6-4342-B048-85BDC9FD1C3A}</a:tableStyleId>
              </a:tblPr>
              <a:tblGrid>
                <a:gridCol w="918968"/>
                <a:gridCol w="1411276"/>
                <a:gridCol w="1619138"/>
                <a:gridCol w="1673652"/>
                <a:gridCol w="1618593"/>
                <a:gridCol w="1277006"/>
              </a:tblGrid>
              <a:tr h="620712">
                <a:tc>
                  <a:txBody>
                    <a:bodyPr/>
                    <a:lstStyle/>
                    <a:p>
                      <a:pPr algn="ctr"/>
                      <a:endParaRPr lang="en-US" dirty="0"/>
                    </a:p>
                  </a:txBody>
                  <a:tcPr anchor="ctr"/>
                </a:tc>
                <a:tc>
                  <a:txBody>
                    <a:bodyPr/>
                    <a:lstStyle/>
                    <a:p>
                      <a:pPr algn="ctr"/>
                      <a:r>
                        <a:rPr lang="en-US" dirty="0" smtClean="0"/>
                        <a:t>06:00 </a:t>
                      </a:r>
                      <a:br>
                        <a:rPr lang="en-US" dirty="0" smtClean="0"/>
                      </a:br>
                      <a:r>
                        <a:rPr lang="en-US" dirty="0" smtClean="0"/>
                        <a:t>open rate</a:t>
                      </a:r>
                      <a:endParaRPr lang="en-US" dirty="0"/>
                    </a:p>
                  </a:txBody>
                  <a:tcPr anchor="ctr"/>
                </a:tc>
                <a:tc>
                  <a:txBody>
                    <a:bodyPr/>
                    <a:lstStyle/>
                    <a:p>
                      <a:pPr algn="ctr"/>
                      <a:r>
                        <a:rPr lang="en-US" dirty="0" smtClean="0"/>
                        <a:t>16:00 </a:t>
                      </a:r>
                      <a:br>
                        <a:rPr lang="en-US" dirty="0" smtClean="0"/>
                      </a:br>
                      <a:r>
                        <a:rPr lang="en-US" dirty="0" smtClean="0"/>
                        <a:t>open rate</a:t>
                      </a:r>
                      <a:endParaRPr lang="en-US" dirty="0"/>
                    </a:p>
                  </a:txBody>
                  <a:tcPr anchor="ctr"/>
                </a:tc>
                <a:tc>
                  <a:txBody>
                    <a:bodyPr/>
                    <a:lstStyle/>
                    <a:p>
                      <a:pPr algn="ctr"/>
                      <a:r>
                        <a:rPr lang="en-US" dirty="0" smtClean="0"/>
                        <a:t>20:00 </a:t>
                      </a:r>
                      <a:br>
                        <a:rPr lang="en-US" dirty="0" smtClean="0"/>
                      </a:br>
                      <a:r>
                        <a:rPr lang="en-US" dirty="0" smtClean="0"/>
                        <a:t>open rate</a:t>
                      </a:r>
                      <a:endParaRPr lang="en-US" dirty="0"/>
                    </a:p>
                  </a:txBody>
                  <a:tcPr anchor="ctr"/>
                </a:tc>
                <a:tc>
                  <a:txBody>
                    <a:bodyPr/>
                    <a:lstStyle/>
                    <a:p>
                      <a:pPr algn="ctr"/>
                      <a:r>
                        <a:rPr lang="en-US" dirty="0" smtClean="0"/>
                        <a:t>average open rate</a:t>
                      </a:r>
                      <a:endParaRPr lang="en-US" dirty="0"/>
                    </a:p>
                  </a:txBody>
                  <a:tcPr anchor="ctr"/>
                </a:tc>
                <a:tc>
                  <a:txBody>
                    <a:bodyPr/>
                    <a:lstStyle/>
                    <a:p>
                      <a:pPr algn="ctr"/>
                      <a:r>
                        <a:rPr lang="en-US" dirty="0" smtClean="0"/>
                        <a:t>standard deviation</a:t>
                      </a:r>
                      <a:endParaRPr lang="en-US" dirty="0"/>
                    </a:p>
                  </a:txBody>
                  <a:tcPr anchor="ctr"/>
                </a:tc>
              </a:tr>
              <a:tr h="620712">
                <a:tc>
                  <a:txBody>
                    <a:bodyPr/>
                    <a:lstStyle/>
                    <a:p>
                      <a:pPr algn="ctr"/>
                      <a:r>
                        <a:rPr lang="en-US" dirty="0" smtClean="0">
                          <a:solidFill>
                            <a:schemeClr val="tx1">
                              <a:lumMod val="50000"/>
                              <a:lumOff val="50000"/>
                            </a:schemeClr>
                          </a:solidFill>
                        </a:rPr>
                        <a:t>Claire</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3/</a:t>
                      </a:r>
                      <a:r>
                        <a:rPr lang="en-US" dirty="0" smtClean="0">
                          <a:solidFill>
                            <a:schemeClr val="tx2"/>
                          </a:solidFill>
                        </a:rPr>
                        <a:t>4</a:t>
                      </a:r>
                      <a:r>
                        <a:rPr lang="en-US" dirty="0" smtClean="0">
                          <a:solidFill>
                            <a:schemeClr val="tx1">
                              <a:lumMod val="50000"/>
                              <a:lumOff val="50000"/>
                            </a:schemeClr>
                          </a:solidFill>
                        </a:rPr>
                        <a:t> =75% </a:t>
                      </a:r>
                      <a:endParaRPr lang="en-US" dirty="0">
                        <a:solidFill>
                          <a:schemeClr val="tx1">
                            <a:lumMod val="50000"/>
                            <a:lumOff val="50000"/>
                          </a:schemeClr>
                        </a:solidFill>
                      </a:endParaRPr>
                    </a:p>
                  </a:txBody>
                  <a:tcPr anchor="ctr"/>
                </a:tc>
                <a:tc>
                  <a:txBody>
                    <a:bodyPr/>
                    <a:lstStyle/>
                    <a:p>
                      <a:pPr algn="ctr"/>
                      <a:r>
                        <a:rPr lang="en-US" baseline="0" dirty="0" smtClean="0">
                          <a:solidFill>
                            <a:schemeClr val="tx1">
                              <a:lumMod val="50000"/>
                              <a:lumOff val="50000"/>
                            </a:schemeClr>
                          </a:solidFill>
                        </a:rPr>
                        <a:t>2/</a:t>
                      </a:r>
                      <a:r>
                        <a:rPr lang="en-US" u="none" baseline="0" dirty="0" smtClean="0">
                          <a:solidFill>
                            <a:schemeClr val="tx2"/>
                          </a:solidFill>
                        </a:rPr>
                        <a:t>10</a:t>
                      </a:r>
                      <a:r>
                        <a:rPr lang="en-US" baseline="0" dirty="0" smtClean="0">
                          <a:solidFill>
                            <a:schemeClr val="tx1">
                              <a:lumMod val="50000"/>
                              <a:lumOff val="50000"/>
                            </a:schemeClr>
                          </a:solidFill>
                        </a:rPr>
                        <a:t>=20%</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12</a:t>
                      </a:r>
                      <a:r>
                        <a:rPr lang="en-US" baseline="0" dirty="0" smtClean="0">
                          <a:solidFill>
                            <a:schemeClr val="tx1">
                              <a:lumMod val="50000"/>
                              <a:lumOff val="50000"/>
                            </a:schemeClr>
                          </a:solidFill>
                        </a:rPr>
                        <a:t>/</a:t>
                      </a:r>
                      <a:r>
                        <a:rPr lang="en-US" baseline="0" dirty="0" smtClean="0">
                          <a:solidFill>
                            <a:schemeClr val="tx2"/>
                          </a:solidFill>
                        </a:rPr>
                        <a:t>30</a:t>
                      </a:r>
                      <a:r>
                        <a:rPr lang="en-US" baseline="0" dirty="0" smtClean="0">
                          <a:solidFill>
                            <a:schemeClr val="tx1">
                              <a:lumMod val="50000"/>
                              <a:lumOff val="50000"/>
                            </a:schemeClr>
                          </a:solidFill>
                        </a:rPr>
                        <a:t> =40%</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17/44 =</a:t>
                      </a:r>
                      <a:r>
                        <a:rPr lang="en-US" b="1" dirty="0" smtClean="0">
                          <a:solidFill>
                            <a:schemeClr val="tx2"/>
                          </a:solidFill>
                        </a:rPr>
                        <a:t>39%</a:t>
                      </a:r>
                      <a:endParaRPr lang="en-US" b="1" dirty="0">
                        <a:solidFill>
                          <a:schemeClr val="tx2"/>
                        </a:solidFill>
                      </a:endParaRPr>
                    </a:p>
                  </a:txBody>
                  <a:tcPr anchor="ctr"/>
                </a:tc>
                <a:tc>
                  <a:txBody>
                    <a:bodyPr/>
                    <a:lstStyle/>
                    <a:p>
                      <a:pPr algn="ctr"/>
                      <a:r>
                        <a:rPr lang="en-US" dirty="0" smtClean="0">
                          <a:solidFill>
                            <a:schemeClr val="tx2"/>
                          </a:solidFill>
                        </a:rPr>
                        <a:t>0.28</a:t>
                      </a:r>
                      <a:endParaRPr lang="en-US" dirty="0">
                        <a:solidFill>
                          <a:schemeClr val="tx2"/>
                        </a:solidFill>
                      </a:endParaRPr>
                    </a:p>
                  </a:txBody>
                  <a:tcPr anchor="ctr"/>
                </a:tc>
              </a:tr>
            </a:tbl>
          </a:graphicData>
        </a:graphic>
      </p:graphicFrame>
      <p:cxnSp>
        <p:nvCxnSpPr>
          <p:cNvPr id="7" name="Curved Connector 6"/>
          <p:cNvCxnSpPr>
            <a:stCxn id="4" idx="3"/>
            <a:endCxn id="15" idx="3"/>
          </p:cNvCxnSpPr>
          <p:nvPr/>
        </p:nvCxnSpPr>
        <p:spPr>
          <a:xfrm>
            <a:off x="8699499" y="1604282"/>
            <a:ext cx="12700" cy="2387128"/>
          </a:xfrm>
          <a:prstGeom prst="curvedConnector3">
            <a:avLst>
              <a:gd name="adj1" fmla="val 1800000"/>
            </a:avLst>
          </a:prstGeom>
          <a:ln>
            <a:headEnd type="triangle"/>
            <a:tailEnd type="triangle"/>
          </a:ln>
        </p:spPr>
        <p:style>
          <a:lnRef idx="3">
            <a:schemeClr val="dk1"/>
          </a:lnRef>
          <a:fillRef idx="0">
            <a:schemeClr val="dk1"/>
          </a:fillRef>
          <a:effectRef idx="2">
            <a:schemeClr val="dk1"/>
          </a:effectRef>
          <a:fontRef idx="minor">
            <a:schemeClr val="tx1"/>
          </a:fontRef>
        </p:style>
      </p:cxnSp>
      <p:graphicFrame>
        <p:nvGraphicFramePr>
          <p:cNvPr id="15" name="Content Placeholder 3"/>
          <p:cNvGraphicFramePr>
            <a:graphicFrameLocks/>
          </p:cNvGraphicFramePr>
          <p:nvPr>
            <p:extLst>
              <p:ext uri="{D42A27DB-BD31-4B8C-83A1-F6EECF244321}">
                <p14:modId xmlns:p14="http://schemas.microsoft.com/office/powerpoint/2010/main" val="715916116"/>
              </p:ext>
            </p:extLst>
          </p:nvPr>
        </p:nvGraphicFramePr>
        <p:xfrm>
          <a:off x="180866" y="3361014"/>
          <a:ext cx="8518633" cy="1260792"/>
        </p:xfrm>
        <a:graphic>
          <a:graphicData uri="http://schemas.openxmlformats.org/drawingml/2006/table">
            <a:tbl>
              <a:tblPr firstRow="1" bandRow="1">
                <a:tableStyleId>{F5AB1C69-6EDB-4FF4-983F-18BD219EF322}</a:tableStyleId>
              </a:tblPr>
              <a:tblGrid>
                <a:gridCol w="918968"/>
                <a:gridCol w="1411276"/>
                <a:gridCol w="1619138"/>
                <a:gridCol w="1673652"/>
                <a:gridCol w="1618593"/>
                <a:gridCol w="1277006"/>
              </a:tblGrid>
              <a:tr h="0">
                <a:tc>
                  <a:txBody>
                    <a:bodyPr/>
                    <a:lstStyle/>
                    <a:p>
                      <a:pPr algn="ctr"/>
                      <a:endParaRPr lang="en-US" dirty="0"/>
                    </a:p>
                  </a:txBody>
                  <a:tcPr anchor="ctr"/>
                </a:tc>
                <a:tc>
                  <a:txBody>
                    <a:bodyPr/>
                    <a:lstStyle/>
                    <a:p>
                      <a:pPr algn="ctr"/>
                      <a:r>
                        <a:rPr lang="en-US" dirty="0" smtClean="0"/>
                        <a:t>06:00 </a:t>
                      </a:r>
                      <a:br>
                        <a:rPr lang="en-US" dirty="0" smtClean="0"/>
                      </a:br>
                      <a:r>
                        <a:rPr lang="en-US" dirty="0" smtClean="0"/>
                        <a:t>open rate</a:t>
                      </a:r>
                      <a:endParaRPr lang="en-US" dirty="0"/>
                    </a:p>
                  </a:txBody>
                  <a:tcPr anchor="ctr"/>
                </a:tc>
                <a:tc>
                  <a:txBody>
                    <a:bodyPr/>
                    <a:lstStyle/>
                    <a:p>
                      <a:pPr algn="ctr"/>
                      <a:r>
                        <a:rPr lang="en-US" dirty="0" smtClean="0"/>
                        <a:t>16:00 </a:t>
                      </a:r>
                      <a:br>
                        <a:rPr lang="en-US" dirty="0" smtClean="0"/>
                      </a:br>
                      <a:r>
                        <a:rPr lang="en-US" dirty="0" smtClean="0"/>
                        <a:t>open rate</a:t>
                      </a:r>
                      <a:endParaRPr lang="en-US" dirty="0"/>
                    </a:p>
                  </a:txBody>
                  <a:tcPr anchor="ctr"/>
                </a:tc>
                <a:tc>
                  <a:txBody>
                    <a:bodyPr/>
                    <a:lstStyle/>
                    <a:p>
                      <a:pPr algn="ctr"/>
                      <a:r>
                        <a:rPr lang="en-US" dirty="0" smtClean="0"/>
                        <a:t>20:00 </a:t>
                      </a:r>
                      <a:br>
                        <a:rPr lang="en-US" dirty="0" smtClean="0"/>
                      </a:br>
                      <a:r>
                        <a:rPr lang="en-US" dirty="0" smtClean="0"/>
                        <a:t>open rate</a:t>
                      </a:r>
                      <a:endParaRPr lang="en-US" dirty="0"/>
                    </a:p>
                  </a:txBody>
                  <a:tcPr anchor="ctr"/>
                </a:tc>
                <a:tc>
                  <a:txBody>
                    <a:bodyPr/>
                    <a:lstStyle/>
                    <a:p>
                      <a:pPr algn="ctr"/>
                      <a:r>
                        <a:rPr lang="en-US" dirty="0" smtClean="0"/>
                        <a:t>average open rate</a:t>
                      </a:r>
                      <a:endParaRPr lang="en-US" dirty="0"/>
                    </a:p>
                  </a:txBody>
                  <a:tcPr anchor="ctr"/>
                </a:tc>
                <a:tc>
                  <a:txBody>
                    <a:bodyPr/>
                    <a:lstStyle/>
                    <a:p>
                      <a:pPr algn="ctr"/>
                      <a:r>
                        <a:rPr lang="en-US" dirty="0" smtClean="0"/>
                        <a:t>standard deviation</a:t>
                      </a:r>
                      <a:endParaRPr lang="en-US" dirty="0"/>
                    </a:p>
                  </a:txBody>
                  <a:tcPr anchor="ctr"/>
                </a:tc>
              </a:tr>
              <a:tr h="620712">
                <a:tc>
                  <a:txBody>
                    <a:bodyPr/>
                    <a:lstStyle/>
                    <a:p>
                      <a:pPr algn="ctr"/>
                      <a:r>
                        <a:rPr lang="en-US" dirty="0" smtClean="0">
                          <a:solidFill>
                            <a:schemeClr val="tx1">
                              <a:lumMod val="50000"/>
                              <a:lumOff val="50000"/>
                            </a:schemeClr>
                          </a:solidFill>
                        </a:rPr>
                        <a:t>Claire</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1/</a:t>
                      </a:r>
                      <a:r>
                        <a:rPr lang="en-US" dirty="0" smtClean="0">
                          <a:solidFill>
                            <a:schemeClr val="tx2"/>
                          </a:solidFill>
                        </a:rPr>
                        <a:t>4</a:t>
                      </a:r>
                      <a:r>
                        <a:rPr lang="en-US" dirty="0" smtClean="0">
                          <a:solidFill>
                            <a:schemeClr val="tx1">
                              <a:lumMod val="50000"/>
                              <a:lumOff val="50000"/>
                            </a:schemeClr>
                          </a:solidFill>
                        </a:rPr>
                        <a:t> =25% </a:t>
                      </a:r>
                      <a:endParaRPr lang="en-US" dirty="0">
                        <a:solidFill>
                          <a:schemeClr val="tx1">
                            <a:lumMod val="50000"/>
                            <a:lumOff val="50000"/>
                          </a:schemeClr>
                        </a:solidFill>
                      </a:endParaRPr>
                    </a:p>
                  </a:txBody>
                  <a:tcPr anchor="ctr"/>
                </a:tc>
                <a:tc>
                  <a:txBody>
                    <a:bodyPr/>
                    <a:lstStyle/>
                    <a:p>
                      <a:pPr algn="ctr"/>
                      <a:r>
                        <a:rPr lang="en-US" baseline="0" dirty="0" smtClean="0">
                          <a:solidFill>
                            <a:schemeClr val="tx1">
                              <a:lumMod val="50000"/>
                              <a:lumOff val="50000"/>
                            </a:schemeClr>
                          </a:solidFill>
                        </a:rPr>
                        <a:t>6/</a:t>
                      </a:r>
                      <a:r>
                        <a:rPr lang="en-US" u="none" baseline="0" dirty="0" smtClean="0">
                          <a:solidFill>
                            <a:schemeClr val="tx2"/>
                          </a:solidFill>
                        </a:rPr>
                        <a:t>10</a:t>
                      </a:r>
                      <a:r>
                        <a:rPr lang="en-US" baseline="0" dirty="0" smtClean="0">
                          <a:solidFill>
                            <a:schemeClr val="tx1">
                              <a:lumMod val="50000"/>
                              <a:lumOff val="50000"/>
                            </a:schemeClr>
                          </a:solidFill>
                        </a:rPr>
                        <a:t>=60%</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14</a:t>
                      </a:r>
                      <a:r>
                        <a:rPr lang="en-US" baseline="0" dirty="0" smtClean="0">
                          <a:solidFill>
                            <a:schemeClr val="tx1">
                              <a:lumMod val="50000"/>
                              <a:lumOff val="50000"/>
                            </a:schemeClr>
                          </a:solidFill>
                        </a:rPr>
                        <a:t>/</a:t>
                      </a:r>
                      <a:r>
                        <a:rPr lang="en-US" baseline="0" dirty="0" smtClean="0">
                          <a:solidFill>
                            <a:schemeClr val="tx2"/>
                          </a:solidFill>
                        </a:rPr>
                        <a:t>30</a:t>
                      </a:r>
                      <a:r>
                        <a:rPr lang="en-US" baseline="0" dirty="0" smtClean="0">
                          <a:solidFill>
                            <a:schemeClr val="tx1">
                              <a:lumMod val="50000"/>
                              <a:lumOff val="50000"/>
                            </a:schemeClr>
                          </a:solidFill>
                        </a:rPr>
                        <a:t> =47%</a:t>
                      </a:r>
                      <a:endParaRPr lang="en-US" dirty="0">
                        <a:solidFill>
                          <a:schemeClr val="tx1">
                            <a:lumMod val="50000"/>
                            <a:lumOff val="50000"/>
                          </a:schemeClr>
                        </a:solidFill>
                      </a:endParaRPr>
                    </a:p>
                  </a:txBody>
                  <a:tcPr anchor="ctr"/>
                </a:tc>
                <a:tc>
                  <a:txBody>
                    <a:bodyPr/>
                    <a:lstStyle/>
                    <a:p>
                      <a:pPr algn="ctr"/>
                      <a:r>
                        <a:rPr lang="en-US" dirty="0" smtClean="0">
                          <a:solidFill>
                            <a:schemeClr val="tx1">
                              <a:lumMod val="50000"/>
                              <a:lumOff val="50000"/>
                            </a:schemeClr>
                          </a:solidFill>
                        </a:rPr>
                        <a:t>21/</a:t>
                      </a:r>
                      <a:r>
                        <a:rPr lang="en-US" dirty="0" smtClean="0">
                          <a:solidFill>
                            <a:schemeClr val="tx2"/>
                          </a:solidFill>
                        </a:rPr>
                        <a:t>44</a:t>
                      </a:r>
                      <a:r>
                        <a:rPr lang="en-US" dirty="0" smtClean="0">
                          <a:solidFill>
                            <a:schemeClr val="tx1">
                              <a:lumMod val="50000"/>
                              <a:lumOff val="50000"/>
                            </a:schemeClr>
                          </a:solidFill>
                        </a:rPr>
                        <a:t> =48%</a:t>
                      </a:r>
                      <a:endParaRPr lang="en-US" b="0" dirty="0">
                        <a:solidFill>
                          <a:schemeClr val="tx1">
                            <a:lumMod val="50000"/>
                            <a:lumOff val="50000"/>
                          </a:schemeClr>
                        </a:solidFill>
                      </a:endParaRPr>
                    </a:p>
                  </a:txBody>
                  <a:tcPr anchor="ctr"/>
                </a:tc>
                <a:tc>
                  <a:txBody>
                    <a:bodyPr/>
                    <a:lstStyle/>
                    <a:p>
                      <a:pPr algn="ctr"/>
                      <a:r>
                        <a:rPr lang="en-US" dirty="0" smtClean="0"/>
                        <a:t>0.17</a:t>
                      </a:r>
                      <a:endParaRPr lang="en-US" dirty="0">
                        <a:solidFill>
                          <a:schemeClr val="tx2"/>
                        </a:solidFill>
                      </a:endParaRPr>
                    </a:p>
                  </a:txBody>
                  <a:tcPr anchor="ctr"/>
                </a:tc>
              </a:tr>
            </a:tbl>
          </a:graphicData>
        </a:graphic>
      </p:graphicFrame>
      <p:sp>
        <p:nvSpPr>
          <p:cNvPr id="24" name="Title 1"/>
          <p:cNvSpPr txBox="1">
            <a:spLocks/>
          </p:cNvSpPr>
          <p:nvPr/>
        </p:nvSpPr>
        <p:spPr>
          <a:xfrm>
            <a:off x="493713" y="2636474"/>
            <a:ext cx="8229600" cy="4572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algn="ctr" fontAlgn="auto">
              <a:spcAft>
                <a:spcPts val="0"/>
              </a:spcAft>
            </a:pPr>
            <a:r>
              <a:rPr lang="en-US" sz="3600" dirty="0" smtClean="0"/>
              <a:t>Claire’s </a:t>
            </a:r>
            <a:r>
              <a:rPr lang="en-US" sz="3600" dirty="0" smtClean="0">
                <a:solidFill>
                  <a:schemeClr val="accent3"/>
                </a:solidFill>
              </a:rPr>
              <a:t>simulated</a:t>
            </a:r>
            <a:r>
              <a:rPr lang="en-US" sz="3600" dirty="0" smtClean="0"/>
              <a:t> engagement:</a:t>
            </a:r>
            <a:endParaRPr lang="en-US" sz="3600" dirty="0"/>
          </a:p>
        </p:txBody>
      </p:sp>
    </p:spTree>
    <p:extLst>
      <p:ext uri="{BB962C8B-B14F-4D97-AF65-F5344CB8AC3E}">
        <p14:creationId xmlns:p14="http://schemas.microsoft.com/office/powerpoint/2010/main" val="36487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333"/>
          <a:stretch/>
        </p:blipFill>
        <p:spPr>
          <a:xfrm>
            <a:off x="0" y="-1"/>
            <a:ext cx="9149065" cy="5143501"/>
          </a:xfrm>
          <a:prstGeom prst="rect">
            <a:avLst/>
          </a:prstGeom>
        </p:spPr>
      </p:pic>
    </p:spTree>
    <p:extLst>
      <p:ext uri="{BB962C8B-B14F-4D97-AF65-F5344CB8AC3E}">
        <p14:creationId xmlns:p14="http://schemas.microsoft.com/office/powerpoint/2010/main" val="10757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386" y="67607"/>
            <a:ext cx="7851228" cy="660891"/>
          </a:xfrm>
        </p:spPr>
        <p:txBody>
          <a:bodyPr>
            <a:noAutofit/>
          </a:bodyPr>
          <a:lstStyle/>
          <a:p>
            <a:pPr algn="ctr"/>
            <a:r>
              <a:rPr lang="en-US" sz="4800" dirty="0" smtClean="0">
                <a:solidFill>
                  <a:schemeClr val="accent1"/>
                </a:solidFill>
              </a:rPr>
              <a:t>PATTERN</a:t>
            </a:r>
            <a:r>
              <a:rPr lang="en-US" sz="4800" dirty="0" smtClean="0"/>
              <a:t>, NOT CHANCE</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938" y="781050"/>
            <a:ext cx="4636123" cy="4371515"/>
          </a:xfrm>
          <a:prstGeom prst="rect">
            <a:avLst/>
          </a:prstGeom>
        </p:spPr>
      </p:pic>
      <p:cxnSp>
        <p:nvCxnSpPr>
          <p:cNvPr id="7" name="Straight Arrow Connector 6"/>
          <p:cNvCxnSpPr/>
          <p:nvPr/>
        </p:nvCxnSpPr>
        <p:spPr>
          <a:xfrm flipH="1" flipV="1">
            <a:off x="4671444" y="4519449"/>
            <a:ext cx="399393" cy="168164"/>
          </a:xfrm>
          <a:prstGeom prst="straightConnector1">
            <a:avLst/>
          </a:prstGeom>
          <a:ln>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110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676" y="620111"/>
            <a:ext cx="7772400" cy="2007151"/>
          </a:xfrm>
        </p:spPr>
        <p:txBody>
          <a:bodyPr anchor="ctr">
            <a:noAutofit/>
          </a:bodyPr>
          <a:lstStyle/>
          <a:p>
            <a:pPr>
              <a:lnSpc>
                <a:spcPct val="150000"/>
              </a:lnSpc>
            </a:pPr>
            <a:r>
              <a:rPr lang="en-US" dirty="0" smtClean="0"/>
              <a:t>1. Motivation</a:t>
            </a:r>
            <a:r>
              <a:rPr lang="en-US" b="1" dirty="0" smtClean="0"/>
              <a:t/>
            </a:r>
            <a:br>
              <a:rPr lang="en-US" b="1" dirty="0" smtClean="0"/>
            </a:br>
            <a:r>
              <a:rPr lang="en-US" dirty="0" smtClean="0"/>
              <a:t>2. </a:t>
            </a:r>
            <a:r>
              <a:rPr lang="en-US" b="1" dirty="0" smtClean="0">
                <a:solidFill>
                  <a:schemeClr val="accent1"/>
                </a:solidFill>
              </a:rPr>
              <a:t>initial solution</a:t>
            </a:r>
            <a:endParaRPr lang="en-US" b="1" dirty="0">
              <a:solidFill>
                <a:schemeClr val="accent1"/>
              </a:solidFill>
            </a:endParaRPr>
          </a:p>
        </p:txBody>
      </p:sp>
      <p:sp>
        <p:nvSpPr>
          <p:cNvPr id="3" name="Title 1"/>
          <p:cNvSpPr txBox="1">
            <a:spLocks/>
          </p:cNvSpPr>
          <p:nvPr/>
        </p:nvSpPr>
        <p:spPr>
          <a:xfrm>
            <a:off x="559676" y="2832538"/>
            <a:ext cx="7772400" cy="20071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lnSpc>
                <a:spcPct val="100000"/>
              </a:lnSpc>
              <a:spcAft>
                <a:spcPts val="0"/>
              </a:spcAft>
            </a:pPr>
            <a:r>
              <a:rPr lang="en-US" dirty="0"/>
              <a:t>3. Adjustments &amp; </a:t>
            </a:r>
            <a:r>
              <a:rPr lang="en-US" dirty="0" smtClean="0"/>
              <a:t>      results</a:t>
            </a:r>
            <a:endParaRPr lang="en-US" dirty="0"/>
          </a:p>
        </p:txBody>
      </p:sp>
    </p:spTree>
    <p:extLst>
      <p:ext uri="{BB962C8B-B14F-4D97-AF65-F5344CB8AC3E}">
        <p14:creationId xmlns:p14="http://schemas.microsoft.com/office/powerpoint/2010/main" val="126814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914" y="374923"/>
            <a:ext cx="8684172" cy="812253"/>
          </a:xfrm>
        </p:spPr>
        <p:txBody>
          <a:bodyPr anchor="ctr">
            <a:noAutofit/>
          </a:bodyPr>
          <a:lstStyle/>
          <a:p>
            <a:pPr algn="ctr"/>
            <a:r>
              <a:rPr lang="en-US" sz="7200" dirty="0" smtClean="0">
                <a:solidFill>
                  <a:schemeClr val="accent1"/>
                </a:solidFill>
              </a:rPr>
              <a:t>Key challenges</a:t>
            </a:r>
            <a:endParaRPr lang="en-US" sz="7200" dirty="0">
              <a:solidFill>
                <a:schemeClr val="accent1"/>
              </a:solidFill>
            </a:endParaRPr>
          </a:p>
        </p:txBody>
      </p:sp>
      <p:sp>
        <p:nvSpPr>
          <p:cNvPr id="4" name="Title 1"/>
          <p:cNvSpPr txBox="1">
            <a:spLocks/>
          </p:cNvSpPr>
          <p:nvPr/>
        </p:nvSpPr>
        <p:spPr>
          <a:xfrm>
            <a:off x="433552" y="1597573"/>
            <a:ext cx="8442434" cy="294289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lnSpc>
                <a:spcPct val="150000"/>
              </a:lnSpc>
              <a:spcAft>
                <a:spcPts val="0"/>
              </a:spcAft>
            </a:pPr>
            <a:r>
              <a:rPr lang="en-US" smtClean="0"/>
              <a:t>High uncertainty</a:t>
            </a:r>
          </a:p>
          <a:p>
            <a:pPr fontAlgn="auto">
              <a:lnSpc>
                <a:spcPct val="150000"/>
              </a:lnSpc>
              <a:spcAft>
                <a:spcPts val="0"/>
              </a:spcAft>
            </a:pPr>
            <a:endParaRPr lang="en-US" dirty="0" smtClean="0"/>
          </a:p>
          <a:p>
            <a:pPr fontAlgn="auto">
              <a:lnSpc>
                <a:spcPct val="150000"/>
              </a:lnSpc>
              <a:spcAft>
                <a:spcPts val="0"/>
              </a:spcAft>
            </a:pPr>
            <a:r>
              <a:rPr lang="en-US" dirty="0" smtClean="0"/>
              <a:t>Results expected </a:t>
            </a:r>
            <a:br>
              <a:rPr lang="en-US" dirty="0" smtClean="0"/>
            </a:br>
            <a:r>
              <a:rPr lang="en-US" dirty="0" smtClean="0"/>
              <a:t>from day 1</a:t>
            </a:r>
            <a:endParaRPr lang="en-US" dirty="0"/>
          </a:p>
        </p:txBody>
      </p:sp>
    </p:spTree>
    <p:extLst>
      <p:ext uri="{BB962C8B-B14F-4D97-AF65-F5344CB8AC3E}">
        <p14:creationId xmlns:p14="http://schemas.microsoft.com/office/powerpoint/2010/main" val="109067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alphaModFix amt="50000"/>
            <a:extLst>
              <a:ext uri="{28A0092B-C50C-407E-A947-70E740481C1C}">
                <a14:useLocalDpi xmlns:a14="http://schemas.microsoft.com/office/drawing/2010/main" val="0"/>
              </a:ext>
            </a:extLst>
          </a:blip>
          <a:srcRect t="15811"/>
          <a:stretch/>
        </p:blipFill>
        <p:spPr>
          <a:xfrm>
            <a:off x="0" y="0"/>
            <a:ext cx="9144000" cy="5143500"/>
          </a:xfrm>
          <a:prstGeom prst="rect">
            <a:avLst/>
          </a:prstGeom>
          <a:effectLst>
            <a:outerShdw dir="5400000" algn="ctr" rotWithShape="0">
              <a:srgbClr val="000000"/>
            </a:outerShdw>
          </a:effectLst>
        </p:spPr>
      </p:pic>
      <p:sp>
        <p:nvSpPr>
          <p:cNvPr id="6" name="Title 1"/>
          <p:cNvSpPr txBox="1">
            <a:spLocks/>
          </p:cNvSpPr>
          <p:nvPr/>
        </p:nvSpPr>
        <p:spPr>
          <a:xfrm>
            <a:off x="0" y="3732742"/>
            <a:ext cx="5310497" cy="1305602"/>
          </a:xfrm>
          <a:prstGeom prst="rect">
            <a:avLst/>
          </a:prstGeom>
          <a:ln>
            <a:noFill/>
          </a:ln>
        </p:spPr>
        <p:txBody>
          <a:bodyPr/>
          <a:lstStyle>
            <a:lvl1pPr algn="l" defTabSz="914400" rtl="0" eaLnBrk="1" latinLnBrk="0" hangingPunct="1">
              <a:lnSpc>
                <a:spcPct val="90000"/>
              </a:lnSpc>
              <a:spcBef>
                <a:spcPct val="0"/>
              </a:spcBef>
              <a:buNone/>
              <a:defRPr sz="2400" kern="1200">
                <a:solidFill>
                  <a:schemeClr val="bg2"/>
                </a:solidFill>
                <a:latin typeface="+mj-lt"/>
                <a:ea typeface="+mj-ea"/>
                <a:cs typeface="+mj-cs"/>
              </a:defRPr>
            </a:lvl1pPr>
          </a:lstStyle>
          <a:p>
            <a:pPr fontAlgn="auto">
              <a:spcAft>
                <a:spcPts val="0"/>
              </a:spcAft>
            </a:pPr>
            <a:r>
              <a:rPr lang="en-US" sz="4800" b="1" dirty="0" smtClean="0">
                <a:solidFill>
                  <a:schemeClr val="bg1"/>
                </a:solidFill>
              </a:rPr>
              <a:t>Bayesian bandit algorithm</a:t>
            </a:r>
            <a:endParaRPr lang="en-US" sz="4800" b="1" dirty="0">
              <a:solidFill>
                <a:schemeClr val="bg1"/>
              </a:solidFill>
            </a:endParaRPr>
          </a:p>
        </p:txBody>
      </p:sp>
    </p:spTree>
    <p:extLst>
      <p:ext uri="{BB962C8B-B14F-4D97-AF65-F5344CB8AC3E}">
        <p14:creationId xmlns:p14="http://schemas.microsoft.com/office/powerpoint/2010/main" val="190262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650" y="488198"/>
            <a:ext cx="8452700" cy="4167103"/>
          </a:xfrm>
        </p:spPr>
        <p:txBody>
          <a:bodyPr/>
          <a:lstStyle/>
          <a:p>
            <a:pPr algn="ctr">
              <a:lnSpc>
                <a:spcPct val="100000"/>
              </a:lnSpc>
            </a:pPr>
            <a:r>
              <a:rPr lang="en-US" sz="9600" b="1" dirty="0" smtClean="0"/>
              <a:t>exploration </a:t>
            </a:r>
            <a:br>
              <a:rPr lang="en-US" sz="9600" b="1" dirty="0" smtClean="0"/>
            </a:br>
            <a:r>
              <a:rPr lang="en-US" sz="9600" b="1" dirty="0" smtClean="0"/>
              <a:t>&amp; exploitation</a:t>
            </a:r>
            <a:endParaRPr lang="en-US" sz="9600" b="1"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09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788" y="3314846"/>
            <a:ext cx="7619726" cy="791557"/>
          </a:xfrm>
        </p:spPr>
        <p:txBody>
          <a:bodyPr>
            <a:normAutofit fontScale="90000"/>
          </a:bodyPr>
          <a:lstStyle/>
          <a:p>
            <a:r>
              <a:rPr lang="en-US" b="1" dirty="0" smtClean="0"/>
              <a:t>Convince pilots to try</a:t>
            </a:r>
            <a:endParaRPr lang="en-US" b="1" dirty="0"/>
          </a:p>
        </p:txBody>
      </p:sp>
      <p:sp>
        <p:nvSpPr>
          <p:cNvPr id="7" name="Title 1"/>
          <p:cNvSpPr txBox="1">
            <a:spLocks/>
          </p:cNvSpPr>
          <p:nvPr/>
        </p:nvSpPr>
        <p:spPr>
          <a:xfrm>
            <a:off x="1562756" y="274399"/>
            <a:ext cx="6018487" cy="21324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algn="ctr" fontAlgn="auto">
              <a:spcAft>
                <a:spcPts val="0"/>
              </a:spcAft>
            </a:pPr>
            <a:r>
              <a:rPr lang="en-US" sz="7200" dirty="0" smtClean="0">
                <a:solidFill>
                  <a:schemeClr val="accent1"/>
                </a:solidFill>
              </a:rPr>
              <a:t>NEXT challenge</a:t>
            </a:r>
            <a:endParaRPr lang="en-US" sz="7200" dirty="0">
              <a:solidFill>
                <a:schemeClr val="accent1"/>
              </a:solidFill>
            </a:endParaRPr>
          </a:p>
        </p:txBody>
      </p:sp>
    </p:spTree>
    <p:extLst>
      <p:ext uri="{BB962C8B-B14F-4D97-AF65-F5344CB8AC3E}">
        <p14:creationId xmlns:p14="http://schemas.microsoft.com/office/powerpoint/2010/main" val="206584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676" y="620111"/>
            <a:ext cx="7772400" cy="2007151"/>
          </a:xfrm>
        </p:spPr>
        <p:txBody>
          <a:bodyPr anchor="ctr">
            <a:noAutofit/>
          </a:bodyPr>
          <a:lstStyle/>
          <a:p>
            <a:pPr>
              <a:lnSpc>
                <a:spcPct val="150000"/>
              </a:lnSpc>
            </a:pPr>
            <a:r>
              <a:rPr lang="en-US" b="1" dirty="0" smtClean="0">
                <a:solidFill>
                  <a:schemeClr val="accent1"/>
                </a:solidFill>
              </a:rPr>
              <a:t>1. Motivation</a:t>
            </a:r>
            <a:r>
              <a:rPr lang="en-US" b="1" dirty="0" smtClean="0"/>
              <a:t/>
            </a:r>
            <a:br>
              <a:rPr lang="en-US" b="1" dirty="0" smtClean="0"/>
            </a:br>
            <a:r>
              <a:rPr lang="en-US" dirty="0" smtClean="0"/>
              <a:t>2. initial solution</a:t>
            </a:r>
            <a:endParaRPr lang="en-US" dirty="0"/>
          </a:p>
        </p:txBody>
      </p:sp>
      <p:sp>
        <p:nvSpPr>
          <p:cNvPr id="3" name="Title 1"/>
          <p:cNvSpPr txBox="1">
            <a:spLocks/>
          </p:cNvSpPr>
          <p:nvPr/>
        </p:nvSpPr>
        <p:spPr>
          <a:xfrm>
            <a:off x="559676" y="2832538"/>
            <a:ext cx="7772400" cy="20071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lnSpc>
                <a:spcPct val="100000"/>
              </a:lnSpc>
              <a:spcAft>
                <a:spcPts val="0"/>
              </a:spcAft>
            </a:pPr>
            <a:r>
              <a:rPr lang="en-US" dirty="0"/>
              <a:t>3. Adjustments &amp; </a:t>
            </a:r>
            <a:r>
              <a:rPr lang="en-US" dirty="0" smtClean="0"/>
              <a:t>      results</a:t>
            </a:r>
            <a:endParaRPr lang="en-US" dirty="0"/>
          </a:p>
        </p:txBody>
      </p:sp>
    </p:spTree>
    <p:extLst>
      <p:ext uri="{BB962C8B-B14F-4D97-AF65-F5344CB8AC3E}">
        <p14:creationId xmlns:p14="http://schemas.microsoft.com/office/powerpoint/2010/main" val="131403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38" y="0"/>
            <a:ext cx="7512415" cy="5143500"/>
          </a:xfrm>
          <a:prstGeom prst="rect">
            <a:avLst/>
          </a:prstGeom>
        </p:spPr>
      </p:pic>
    </p:spTree>
    <p:extLst>
      <p:ext uri="{BB962C8B-B14F-4D97-AF65-F5344CB8AC3E}">
        <p14:creationId xmlns:p14="http://schemas.microsoft.com/office/powerpoint/2010/main" val="26400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1446"/>
            <a:ext cx="7772400" cy="1630892"/>
          </a:xfrm>
        </p:spPr>
        <p:txBody>
          <a:bodyPr>
            <a:normAutofit fontScale="90000"/>
          </a:bodyPr>
          <a:lstStyle/>
          <a:p>
            <a:pPr algn="ctr"/>
            <a:r>
              <a:rPr lang="en-US" dirty="0" smtClean="0"/>
              <a:t>Theory: asymptotic results</a:t>
            </a:r>
            <a:br>
              <a:rPr lang="en-US" dirty="0" smtClean="0"/>
            </a:br>
            <a:r>
              <a:rPr lang="en-US" dirty="0" smtClean="0"/>
              <a:t/>
            </a:r>
            <a:br>
              <a:rPr lang="en-US" dirty="0" smtClean="0"/>
            </a:br>
            <a:r>
              <a:rPr lang="en-US" dirty="0"/>
              <a:t/>
            </a:r>
            <a:br>
              <a:rPr lang="en-US" dirty="0"/>
            </a:br>
            <a:r>
              <a:rPr lang="en-US" dirty="0"/>
              <a:t/>
            </a:r>
            <a:br>
              <a:rPr lang="en-US" dirty="0"/>
            </a:br>
            <a:r>
              <a:rPr lang="en-US" dirty="0" smtClean="0"/>
              <a:t>results NEEDED in short term</a:t>
            </a:r>
            <a:endParaRPr lang="en-US" dirty="0"/>
          </a:p>
        </p:txBody>
      </p:sp>
      <p:sp>
        <p:nvSpPr>
          <p:cNvPr id="3" name="Up-Down Arrow 2"/>
          <p:cNvSpPr/>
          <p:nvPr/>
        </p:nvSpPr>
        <p:spPr>
          <a:xfrm>
            <a:off x="4067666" y="1662016"/>
            <a:ext cx="1008668" cy="1819467"/>
          </a:xfrm>
          <a:prstGeom prst="up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smtClean="0"/>
          </a:p>
        </p:txBody>
      </p:sp>
    </p:spTree>
    <p:extLst>
      <p:ext uri="{BB962C8B-B14F-4D97-AF65-F5344CB8AC3E}">
        <p14:creationId xmlns:p14="http://schemas.microsoft.com/office/powerpoint/2010/main" val="210088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20"/>
          <a:stretch/>
        </p:blipFill>
        <p:spPr>
          <a:xfrm>
            <a:off x="224769" y="684501"/>
            <a:ext cx="8694459" cy="4458999"/>
          </a:xfrm>
          <a:prstGeom prst="rect">
            <a:avLst/>
          </a:prstGeom>
        </p:spPr>
      </p:pic>
      <p:sp>
        <p:nvSpPr>
          <p:cNvPr id="4" name="TextBox 3"/>
          <p:cNvSpPr txBox="1"/>
          <p:nvPr/>
        </p:nvSpPr>
        <p:spPr>
          <a:xfrm>
            <a:off x="1643313" y="161286"/>
            <a:ext cx="5857373" cy="683264"/>
          </a:xfrm>
          <a:prstGeom prst="rect">
            <a:avLst/>
          </a:prstGeom>
          <a:noFill/>
          <a:ln w="9525">
            <a:noFill/>
          </a:ln>
        </p:spPr>
        <p:txBody>
          <a:bodyPr wrap="none" lIns="0" tIns="0" rIns="0" bIns="0" rtlCol="0" anchor="ctr">
            <a:spAutoFit/>
          </a:bodyPr>
          <a:lstStyle/>
          <a:p>
            <a:pPr algn="ctr">
              <a:lnSpc>
                <a:spcPct val="90000"/>
              </a:lnSpc>
            </a:pPr>
            <a:r>
              <a:rPr lang="en-US" sz="4800" dirty="0" smtClean="0">
                <a:solidFill>
                  <a:schemeClr val="tx2"/>
                </a:solidFill>
                <a:latin typeface="+mj-lt"/>
              </a:rPr>
              <a:t>ADAPTED THEORY</a:t>
            </a:r>
          </a:p>
        </p:txBody>
      </p:sp>
    </p:spTree>
    <p:extLst>
      <p:ext uri="{BB962C8B-B14F-4D97-AF65-F5344CB8AC3E}">
        <p14:creationId xmlns:p14="http://schemas.microsoft.com/office/powerpoint/2010/main" val="201038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962" y="3003330"/>
            <a:ext cx="6808076" cy="2140170"/>
          </a:xfrm>
        </p:spPr>
        <p:txBody>
          <a:bodyPr anchor="ctr">
            <a:normAutofit/>
          </a:bodyPr>
          <a:lstStyle/>
          <a:p>
            <a:pPr algn="ctr"/>
            <a:r>
              <a:rPr lang="en-US" dirty="0" smtClean="0"/>
              <a:t>data &amp; </a:t>
            </a:r>
            <a:br>
              <a:rPr lang="en-US" dirty="0" smtClean="0"/>
            </a:br>
            <a:r>
              <a:rPr lang="en-US" dirty="0" smtClean="0"/>
              <a:t>management &amp; </a:t>
            </a:r>
            <a:br>
              <a:rPr lang="en-US" dirty="0" smtClean="0"/>
            </a:br>
            <a:r>
              <a:rPr lang="en-US" dirty="0" smtClean="0"/>
              <a:t>clients </a:t>
            </a:r>
            <a:r>
              <a:rPr lang="en-US" dirty="0" smtClean="0">
                <a:solidFill>
                  <a:schemeClr val="accent1"/>
                </a:solidFill>
              </a:rPr>
              <a:t>on board</a:t>
            </a:r>
            <a:endParaRPr lang="en-US" dirty="0">
              <a:solidFill>
                <a:schemeClr val="accent1"/>
              </a:solidFill>
            </a:endParaRPr>
          </a:p>
        </p:txBody>
      </p:sp>
      <p:sp>
        <p:nvSpPr>
          <p:cNvPr id="3" name="Down Arrow 2"/>
          <p:cNvSpPr/>
          <p:nvPr/>
        </p:nvSpPr>
        <p:spPr>
          <a:xfrm>
            <a:off x="4104289" y="1622061"/>
            <a:ext cx="935421" cy="1199125"/>
          </a:xfrm>
          <a:prstGeom prst="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smtClean="0">
              <a:solidFill>
                <a:schemeClr val="tx2"/>
              </a:solidFill>
            </a:endParaRPr>
          </a:p>
        </p:txBody>
      </p:sp>
      <p:sp>
        <p:nvSpPr>
          <p:cNvPr id="4" name="Title 1"/>
          <p:cNvSpPr txBox="1">
            <a:spLocks/>
          </p:cNvSpPr>
          <p:nvPr/>
        </p:nvSpPr>
        <p:spPr>
          <a:xfrm>
            <a:off x="283778" y="183711"/>
            <a:ext cx="8576441" cy="13216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algn="ctr" fontAlgn="auto">
              <a:spcAft>
                <a:spcPts val="0"/>
              </a:spcAft>
            </a:pPr>
            <a:r>
              <a:rPr lang="en-US" dirty="0" err="1"/>
              <a:t>bayesian</a:t>
            </a:r>
            <a:r>
              <a:rPr lang="en-US" dirty="0"/>
              <a:t> bandit ALGO + </a:t>
            </a:r>
            <a:r>
              <a:rPr lang="en-US" dirty="0" smtClean="0"/>
              <a:t>EXPLANATIONS</a:t>
            </a:r>
            <a:endParaRPr lang="en-US" dirty="0"/>
          </a:p>
        </p:txBody>
      </p:sp>
    </p:spTree>
    <p:extLst>
      <p:ext uri="{BB962C8B-B14F-4D97-AF65-F5344CB8AC3E}">
        <p14:creationId xmlns:p14="http://schemas.microsoft.com/office/powerpoint/2010/main" val="33499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676" y="620111"/>
            <a:ext cx="7772400" cy="2007151"/>
          </a:xfrm>
        </p:spPr>
        <p:txBody>
          <a:bodyPr anchor="ctr">
            <a:noAutofit/>
          </a:bodyPr>
          <a:lstStyle/>
          <a:p>
            <a:pPr>
              <a:lnSpc>
                <a:spcPct val="150000"/>
              </a:lnSpc>
            </a:pPr>
            <a:r>
              <a:rPr lang="en-US" dirty="0" smtClean="0"/>
              <a:t>1. Motivation</a:t>
            </a:r>
            <a:r>
              <a:rPr lang="en-US" b="1" dirty="0" smtClean="0"/>
              <a:t/>
            </a:r>
            <a:br>
              <a:rPr lang="en-US" b="1" dirty="0" smtClean="0"/>
            </a:br>
            <a:r>
              <a:rPr lang="en-US" dirty="0" smtClean="0"/>
              <a:t>2. initial solution</a:t>
            </a:r>
            <a:endParaRPr lang="en-US" dirty="0"/>
          </a:p>
        </p:txBody>
      </p:sp>
      <p:sp>
        <p:nvSpPr>
          <p:cNvPr id="3" name="Title 1"/>
          <p:cNvSpPr txBox="1">
            <a:spLocks/>
          </p:cNvSpPr>
          <p:nvPr/>
        </p:nvSpPr>
        <p:spPr>
          <a:xfrm>
            <a:off x="559676" y="2832538"/>
            <a:ext cx="7772400" cy="20071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fontAlgn="auto">
              <a:lnSpc>
                <a:spcPct val="100000"/>
              </a:lnSpc>
              <a:spcAft>
                <a:spcPts val="0"/>
              </a:spcAft>
            </a:pPr>
            <a:r>
              <a:rPr lang="en-US" dirty="0"/>
              <a:t>3. </a:t>
            </a:r>
            <a:r>
              <a:rPr lang="en-US" b="1" dirty="0">
                <a:solidFill>
                  <a:schemeClr val="accent1"/>
                </a:solidFill>
              </a:rPr>
              <a:t>Adjustments &amp; </a:t>
            </a:r>
            <a:r>
              <a:rPr lang="en-US" b="1" dirty="0" smtClean="0">
                <a:solidFill>
                  <a:schemeClr val="accent1"/>
                </a:solidFill>
              </a:rPr>
              <a:t>      results</a:t>
            </a:r>
            <a:endParaRPr lang="en-US" b="1" dirty="0">
              <a:solidFill>
                <a:schemeClr val="accent1"/>
              </a:solidFill>
            </a:endParaRPr>
          </a:p>
        </p:txBody>
      </p:sp>
    </p:spTree>
    <p:extLst>
      <p:ext uri="{BB962C8B-B14F-4D97-AF65-F5344CB8AC3E}">
        <p14:creationId xmlns:p14="http://schemas.microsoft.com/office/powerpoint/2010/main" val="1766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787" y="77055"/>
            <a:ext cx="6176913" cy="656475"/>
          </a:xfrm>
        </p:spPr>
        <p:txBody>
          <a:bodyPr>
            <a:noAutofit/>
          </a:bodyPr>
          <a:lstStyle/>
          <a:p>
            <a:pPr algn="ctr"/>
            <a:r>
              <a:rPr lang="en-US" dirty="0" smtClean="0"/>
              <a:t>WAIT FOR OPENS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87" y="733530"/>
            <a:ext cx="6718513" cy="4409970"/>
          </a:xfrm>
          <a:prstGeom prst="rect">
            <a:avLst/>
          </a:prstGeom>
        </p:spPr>
      </p:pic>
    </p:spTree>
    <p:extLst>
      <p:ext uri="{BB962C8B-B14F-4D97-AF65-F5344CB8AC3E}">
        <p14:creationId xmlns:p14="http://schemas.microsoft.com/office/powerpoint/2010/main" val="118965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893" b="9732"/>
          <a:stretch/>
        </p:blipFill>
        <p:spPr>
          <a:xfrm>
            <a:off x="0" y="0"/>
            <a:ext cx="9144000" cy="5143500"/>
          </a:xfrm>
          <a:prstGeom prst="rect">
            <a:avLst/>
          </a:prstGeom>
        </p:spPr>
      </p:pic>
      <p:sp>
        <p:nvSpPr>
          <p:cNvPr id="2" name="Title 1"/>
          <p:cNvSpPr>
            <a:spLocks noGrp="1"/>
          </p:cNvSpPr>
          <p:nvPr>
            <p:ph type="title"/>
          </p:nvPr>
        </p:nvSpPr>
        <p:spPr>
          <a:xfrm>
            <a:off x="5341883" y="0"/>
            <a:ext cx="3802117" cy="2869323"/>
          </a:xfrm>
        </p:spPr>
        <p:txBody>
          <a:bodyPr anchor="ctr">
            <a:noAutofit/>
          </a:bodyPr>
          <a:lstStyle/>
          <a:p>
            <a:pPr algn="ctr"/>
            <a:r>
              <a:rPr lang="en-US" sz="9600" b="1" dirty="0" smtClean="0">
                <a:solidFill>
                  <a:schemeClr val="accent1"/>
                </a:solidFill>
              </a:rPr>
              <a:t>A/B</a:t>
            </a:r>
            <a:r>
              <a:rPr lang="en-US" sz="9600" b="1" dirty="0" smtClean="0">
                <a:solidFill>
                  <a:schemeClr val="bg1"/>
                </a:solidFill>
              </a:rPr>
              <a:t> </a:t>
            </a:r>
            <a:r>
              <a:rPr lang="en-US" sz="9600" b="1" dirty="0" smtClean="0">
                <a:solidFill>
                  <a:schemeClr val="accent1"/>
                </a:solidFill>
              </a:rPr>
              <a:t>test</a:t>
            </a:r>
            <a:endParaRPr lang="en-US" sz="9600" b="1" dirty="0">
              <a:solidFill>
                <a:schemeClr val="accent1"/>
              </a:solidFill>
            </a:endParaRPr>
          </a:p>
        </p:txBody>
      </p:sp>
    </p:spTree>
    <p:extLst>
      <p:ext uri="{BB962C8B-B14F-4D97-AF65-F5344CB8AC3E}">
        <p14:creationId xmlns:p14="http://schemas.microsoft.com/office/powerpoint/2010/main" val="117900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836034" cy="5143500"/>
          </a:xfrm>
          <a:prstGeom prst="rect">
            <a:avLst/>
          </a:prstGeom>
        </p:spPr>
      </p:pic>
    </p:spTree>
    <p:extLst>
      <p:ext uri="{BB962C8B-B14F-4D97-AF65-F5344CB8AC3E}">
        <p14:creationId xmlns:p14="http://schemas.microsoft.com/office/powerpoint/2010/main" val="25731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255" y="1024548"/>
            <a:ext cx="6275153" cy="4118952"/>
          </a:xfrm>
          <a:prstGeom prst="rect">
            <a:avLst/>
          </a:prstGeom>
        </p:spPr>
      </p:pic>
      <p:sp>
        <p:nvSpPr>
          <p:cNvPr id="3" name="TextBox 2"/>
          <p:cNvSpPr txBox="1"/>
          <p:nvPr/>
        </p:nvSpPr>
        <p:spPr>
          <a:xfrm>
            <a:off x="1172832" y="341284"/>
            <a:ext cx="6798336" cy="683264"/>
          </a:xfrm>
          <a:prstGeom prst="rect">
            <a:avLst/>
          </a:prstGeom>
          <a:noFill/>
          <a:ln w="9525">
            <a:noFill/>
          </a:ln>
        </p:spPr>
        <p:txBody>
          <a:bodyPr wrap="none" lIns="0" tIns="0" rIns="0" bIns="0" rtlCol="0" anchor="ctr">
            <a:spAutoFit/>
          </a:bodyPr>
          <a:lstStyle/>
          <a:p>
            <a:pPr algn="ctr">
              <a:lnSpc>
                <a:spcPct val="90000"/>
              </a:lnSpc>
            </a:pPr>
            <a:r>
              <a:rPr lang="en-US" sz="4800" dirty="0" smtClean="0">
                <a:solidFill>
                  <a:schemeClr val="tx2"/>
                </a:solidFill>
                <a:latin typeface="+mj-lt"/>
              </a:rPr>
              <a:t>DISTORTED A/B TEST</a:t>
            </a:r>
          </a:p>
        </p:txBody>
      </p:sp>
    </p:spTree>
    <p:extLst>
      <p:ext uri="{BB962C8B-B14F-4D97-AF65-F5344CB8AC3E}">
        <p14:creationId xmlns:p14="http://schemas.microsoft.com/office/powerpoint/2010/main" val="184938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268"/>
            <a:ext cx="7342833" cy="2784964"/>
          </a:xfrm>
        </p:spPr>
        <p:txBody>
          <a:bodyPr anchor="ctr">
            <a:normAutofit/>
          </a:bodyPr>
          <a:lstStyle/>
          <a:p>
            <a:pPr algn="ctr"/>
            <a:r>
              <a:rPr lang="en-US" sz="6600" b="1" dirty="0" smtClean="0">
                <a:solidFill>
                  <a:schemeClr val="accent1"/>
                </a:solidFill>
              </a:rPr>
              <a:t>2-12% uplift </a:t>
            </a:r>
            <a:r>
              <a:rPr lang="en-US" sz="6600" dirty="0" smtClean="0"/>
              <a:t>in engagement</a:t>
            </a:r>
            <a:endParaRPr lang="en-US" sz="6600" dirty="0"/>
          </a:p>
        </p:txBody>
      </p:sp>
    </p:spTree>
    <p:extLst>
      <p:ext uri="{BB962C8B-B14F-4D97-AF65-F5344CB8AC3E}">
        <p14:creationId xmlns:p14="http://schemas.microsoft.com/office/powerpoint/2010/main" val="108426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0780" y="1360497"/>
            <a:ext cx="7387441" cy="813801"/>
          </a:xfrm>
        </p:spPr>
        <p:txBody>
          <a:bodyPr anchor="ctr"/>
          <a:lstStyle/>
          <a:p>
            <a:pPr algn="ctr"/>
            <a:r>
              <a:rPr lang="en-US" sz="7200" dirty="0" smtClean="0"/>
              <a:t>1500+ CLIENTS</a:t>
            </a:r>
            <a:endParaRPr lang="en-US" sz="7200" dirty="0"/>
          </a:p>
        </p:txBody>
      </p:sp>
      <p:sp>
        <p:nvSpPr>
          <p:cNvPr id="5" name="Title 1"/>
          <p:cNvSpPr txBox="1">
            <a:spLocks/>
          </p:cNvSpPr>
          <p:nvPr/>
        </p:nvSpPr>
        <p:spPr>
          <a:xfrm>
            <a:off x="539040" y="305259"/>
            <a:ext cx="8050923" cy="8939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0500" b="0" kern="1200">
                <a:solidFill>
                  <a:schemeClr val="accent1"/>
                </a:solidFill>
                <a:latin typeface="Canaro SemiBold" pitchFamily="50" charset="0"/>
                <a:ea typeface="+mj-ea"/>
                <a:cs typeface="+mj-cs"/>
              </a:defRPr>
            </a:lvl1pPr>
          </a:lstStyle>
          <a:p>
            <a:pPr algn="ctr" fontAlgn="auto">
              <a:spcAft>
                <a:spcPts val="0"/>
              </a:spcAft>
            </a:pPr>
            <a:r>
              <a:rPr lang="en-US" sz="7200" dirty="0" smtClean="0"/>
              <a:t>2.5B CONTACTS</a:t>
            </a:r>
            <a:endParaRPr lang="en-US" sz="7200" dirty="0"/>
          </a:p>
        </p:txBody>
      </p:sp>
      <p:sp>
        <p:nvSpPr>
          <p:cNvPr id="7" name="TextBox 6"/>
          <p:cNvSpPr txBox="1"/>
          <p:nvPr/>
        </p:nvSpPr>
        <p:spPr>
          <a:xfrm>
            <a:off x="838200" y="2708979"/>
            <a:ext cx="7865389" cy="2012859"/>
          </a:xfrm>
          <a:prstGeom prst="rect">
            <a:avLst/>
          </a:prstGeom>
          <a:noFill/>
          <a:ln w="9525">
            <a:noFill/>
          </a:ln>
        </p:spPr>
        <p:txBody>
          <a:bodyPr wrap="square" lIns="0" tIns="0" rIns="0" bIns="0" rtlCol="0" anchor="ctr">
            <a:spAutoFit/>
          </a:bodyPr>
          <a:lstStyle/>
          <a:p>
            <a:pPr>
              <a:lnSpc>
                <a:spcPct val="90000"/>
              </a:lnSpc>
            </a:pPr>
            <a:r>
              <a:rPr lang="en-US" sz="4800" dirty="0" smtClean="0">
                <a:solidFill>
                  <a:schemeClr val="tx2"/>
                </a:solidFill>
                <a:latin typeface="+mj-lt"/>
              </a:rPr>
              <a:t>personal </a:t>
            </a:r>
            <a:br>
              <a:rPr lang="en-US" sz="4800" dirty="0" smtClean="0">
                <a:solidFill>
                  <a:schemeClr val="tx2"/>
                </a:solidFill>
                <a:latin typeface="+mj-lt"/>
              </a:rPr>
            </a:br>
            <a:r>
              <a:rPr lang="en-US" sz="4800" dirty="0" smtClean="0">
                <a:solidFill>
                  <a:schemeClr val="tx2"/>
                </a:solidFill>
                <a:latin typeface="+mj-lt"/>
              </a:rPr>
              <a:t>marketing communication</a:t>
            </a:r>
            <a:br>
              <a:rPr lang="en-US" sz="4800" dirty="0" smtClean="0">
                <a:solidFill>
                  <a:schemeClr val="tx2"/>
                </a:solidFill>
                <a:latin typeface="+mj-lt"/>
              </a:rPr>
            </a:br>
            <a:r>
              <a:rPr lang="en-US" sz="4800" dirty="0" smtClean="0">
                <a:solidFill>
                  <a:schemeClr val="tx2"/>
                </a:solidFill>
                <a:latin typeface="+mj-lt"/>
              </a:rPr>
              <a:t>at scale</a:t>
            </a:r>
          </a:p>
        </p:txBody>
      </p:sp>
    </p:spTree>
    <p:extLst>
      <p:ext uri="{BB962C8B-B14F-4D97-AF65-F5344CB8AC3E}">
        <p14:creationId xmlns:p14="http://schemas.microsoft.com/office/powerpoint/2010/main" val="98790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3338" y="91619"/>
            <a:ext cx="8229975" cy="928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algn="ctr" fontAlgn="auto">
              <a:spcAft>
                <a:spcPts val="0"/>
              </a:spcAft>
            </a:pPr>
            <a:r>
              <a:rPr lang="en-US" sz="7200" dirty="0" smtClean="0"/>
              <a:t>FAST adoption</a:t>
            </a:r>
            <a:endParaRPr lang="en-US" sz="7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48" y="870623"/>
            <a:ext cx="7235934" cy="4272877"/>
          </a:xfrm>
          <a:prstGeom prst="rect">
            <a:avLst/>
          </a:prstGeom>
        </p:spPr>
      </p:pic>
    </p:spTree>
    <p:extLst>
      <p:ext uri="{BB962C8B-B14F-4D97-AF65-F5344CB8AC3E}">
        <p14:creationId xmlns:p14="http://schemas.microsoft.com/office/powerpoint/2010/main" val="191875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8730" y="2020887"/>
            <a:ext cx="7786539" cy="1101725"/>
          </a:xfrm>
        </p:spPr>
        <p:txBody>
          <a:bodyPr anchor="ctr"/>
          <a:lstStyle/>
          <a:p>
            <a:pPr algn="ctr"/>
            <a:r>
              <a:rPr lang="en-US" dirty="0" smtClean="0"/>
              <a:t>takeaway</a:t>
            </a:r>
            <a:endParaRPr lang="en-US" dirty="0"/>
          </a:p>
        </p:txBody>
      </p:sp>
    </p:spTree>
    <p:extLst>
      <p:ext uri="{BB962C8B-B14F-4D97-AF65-F5344CB8AC3E}">
        <p14:creationId xmlns:p14="http://schemas.microsoft.com/office/powerpoint/2010/main" val="49401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87959" y="1075956"/>
            <a:ext cx="5168081" cy="2991588"/>
          </a:xfrm>
          <a:prstGeom prst="rect">
            <a:avLst/>
          </a:prstGeom>
          <a:noFill/>
          <a:ln w="9525">
            <a:noFill/>
          </a:ln>
        </p:spPr>
        <p:txBody>
          <a:bodyPr wrap="none" lIns="0" tIns="0" rIns="0" bIns="0" rtlCol="0" anchor="ctr">
            <a:spAutoFit/>
          </a:bodyPr>
          <a:lstStyle/>
          <a:p>
            <a:pPr algn="ctr">
              <a:lnSpc>
                <a:spcPct val="90000"/>
              </a:lnSpc>
            </a:pPr>
            <a:r>
              <a:rPr lang="en-US" sz="7200" dirty="0" smtClean="0">
                <a:solidFill>
                  <a:schemeClr val="tx2"/>
                </a:solidFill>
                <a:latin typeface="+mj-lt"/>
              </a:rPr>
              <a:t>MANUAL </a:t>
            </a:r>
            <a:br>
              <a:rPr lang="en-US" sz="7200" dirty="0" smtClean="0">
                <a:solidFill>
                  <a:schemeClr val="tx2"/>
                </a:solidFill>
                <a:latin typeface="+mj-lt"/>
              </a:rPr>
            </a:br>
            <a:r>
              <a:rPr lang="en-US" sz="7200" dirty="0" smtClean="0">
                <a:solidFill>
                  <a:schemeClr val="tx2"/>
                </a:solidFill>
                <a:latin typeface="+mj-lt"/>
              </a:rPr>
              <a:t>A/B TESTS</a:t>
            </a:r>
            <a:br>
              <a:rPr lang="en-US" sz="7200" dirty="0" smtClean="0">
                <a:solidFill>
                  <a:schemeClr val="tx2"/>
                </a:solidFill>
                <a:latin typeface="+mj-lt"/>
              </a:rPr>
            </a:br>
            <a:r>
              <a:rPr lang="en-US" sz="7200" dirty="0" smtClean="0">
                <a:solidFill>
                  <a:schemeClr val="tx2"/>
                </a:solidFill>
                <a:latin typeface="+mj-lt"/>
              </a:rPr>
              <a:t> ARE RISKY</a:t>
            </a:r>
          </a:p>
        </p:txBody>
      </p:sp>
    </p:spTree>
    <p:extLst>
      <p:ext uri="{BB962C8B-B14F-4D97-AF65-F5344CB8AC3E}">
        <p14:creationId xmlns:p14="http://schemas.microsoft.com/office/powerpoint/2010/main" val="76595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96858"/>
            <a:ext cx="7772400" cy="3749784"/>
          </a:xfrm>
        </p:spPr>
        <p:txBody>
          <a:bodyPr anchor="ctr">
            <a:noAutofit/>
          </a:bodyPr>
          <a:lstStyle/>
          <a:p>
            <a:pPr algn="ctr"/>
            <a:r>
              <a:rPr lang="en-US" sz="7200" dirty="0" smtClean="0"/>
              <a:t>Learn cheaply FROM </a:t>
            </a:r>
            <a:r>
              <a:rPr lang="en-US" sz="7200" b="1" dirty="0" smtClean="0">
                <a:solidFill>
                  <a:schemeClr val="accent1"/>
                </a:solidFill>
              </a:rPr>
              <a:t>realistic simulations</a:t>
            </a:r>
            <a:endParaRPr lang="en-US" sz="7200" b="1" dirty="0">
              <a:solidFill>
                <a:schemeClr val="accent1"/>
              </a:solidFill>
            </a:endParaRPr>
          </a:p>
        </p:txBody>
      </p:sp>
    </p:spTree>
    <p:extLst>
      <p:ext uri="{BB962C8B-B14F-4D97-AF65-F5344CB8AC3E}">
        <p14:creationId xmlns:p14="http://schemas.microsoft.com/office/powerpoint/2010/main" val="174311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4372" y="316653"/>
            <a:ext cx="5875256" cy="857545"/>
          </a:xfrm>
        </p:spPr>
        <p:txBody>
          <a:bodyPr anchor="ctr">
            <a:normAutofit/>
          </a:bodyPr>
          <a:lstStyle/>
          <a:p>
            <a:pPr algn="ctr"/>
            <a:r>
              <a:rPr lang="en-US" dirty="0" smtClean="0"/>
              <a:t>YOU NEED </a:t>
            </a:r>
            <a:r>
              <a:rPr lang="en-US" b="1" dirty="0" smtClean="0">
                <a:solidFill>
                  <a:schemeClr val="accent1"/>
                </a:solidFill>
              </a:rPr>
              <a:t>TRUST</a:t>
            </a:r>
            <a:endParaRPr lang="en-US" b="1" dirty="0">
              <a:solidFill>
                <a:schemeClr val="accent1"/>
              </a:solidFill>
            </a:endParaRPr>
          </a:p>
        </p:txBody>
      </p:sp>
      <p:sp>
        <p:nvSpPr>
          <p:cNvPr id="3" name="Title 1"/>
          <p:cNvSpPr txBox="1">
            <a:spLocks/>
          </p:cNvSpPr>
          <p:nvPr/>
        </p:nvSpPr>
        <p:spPr>
          <a:xfrm>
            <a:off x="478221" y="3565065"/>
            <a:ext cx="8187557" cy="12599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a:solidFill>
                  <a:schemeClr val="tx2"/>
                </a:solidFill>
                <a:latin typeface="+mj-lt"/>
                <a:ea typeface="+mj-ea"/>
                <a:cs typeface="+mj-cs"/>
              </a:defRPr>
            </a:lvl1pPr>
          </a:lstStyle>
          <a:p>
            <a:pPr algn="ctr" fontAlgn="auto">
              <a:spcAft>
                <a:spcPts val="0"/>
              </a:spcAft>
            </a:pPr>
            <a:r>
              <a:rPr lang="en-US" dirty="0" smtClean="0"/>
              <a:t>Set </a:t>
            </a:r>
            <a:r>
              <a:rPr lang="en-US" dirty="0" smtClean="0">
                <a:solidFill>
                  <a:schemeClr val="accent1"/>
                </a:solidFill>
              </a:rPr>
              <a:t>expectations </a:t>
            </a:r>
            <a:r>
              <a:rPr lang="en-US" dirty="0"/>
              <a:t/>
            </a:r>
            <a:br>
              <a:rPr lang="en-US" dirty="0"/>
            </a:br>
            <a:r>
              <a:rPr lang="en-US" dirty="0" smtClean="0"/>
              <a:t>give </a:t>
            </a:r>
            <a:r>
              <a:rPr lang="en-US" dirty="0" smtClean="0">
                <a:solidFill>
                  <a:schemeClr val="accent1"/>
                </a:solidFill>
              </a:rPr>
              <a:t>explanations</a:t>
            </a:r>
            <a:endParaRPr lang="en-US" b="1" dirty="0">
              <a:solidFill>
                <a:schemeClr val="accent1"/>
              </a:solidFill>
            </a:endParaRPr>
          </a:p>
        </p:txBody>
      </p:sp>
      <p:sp>
        <p:nvSpPr>
          <p:cNvPr id="4" name="Up-Down Arrow 3"/>
          <p:cNvSpPr/>
          <p:nvPr/>
        </p:nvSpPr>
        <p:spPr>
          <a:xfrm>
            <a:off x="4096988" y="1298099"/>
            <a:ext cx="933253" cy="1819468"/>
          </a:xfrm>
          <a:prstGeom prst="up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smtClean="0"/>
          </a:p>
        </p:txBody>
      </p:sp>
    </p:spTree>
    <p:extLst>
      <p:ext uri="{BB962C8B-B14F-4D97-AF65-F5344CB8AC3E}">
        <p14:creationId xmlns:p14="http://schemas.microsoft.com/office/powerpoint/2010/main" val="35829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697" y="315312"/>
            <a:ext cx="4441875" cy="4351282"/>
          </a:xfrm>
        </p:spPr>
        <p:txBody>
          <a:bodyPr anchor="ctr">
            <a:normAutofit/>
          </a:bodyPr>
          <a:lstStyle/>
          <a:p>
            <a:r>
              <a:rPr lang="en-US" sz="2400" dirty="0" smtClean="0"/>
              <a:t>Chris </a:t>
            </a:r>
            <a:r>
              <a:rPr lang="en-US" sz="2400" dirty="0" err="1" smtClean="0"/>
              <a:t>Stucchio</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dirty="0" smtClean="0">
                <a:hlinkClick r:id="rId3"/>
              </a:rPr>
              <a:t>blog.craftlab.hu/weekend-bias-in-send-time-optimisation-ba80176af1b9</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b="1" dirty="0" smtClean="0"/>
              <a:t>@</a:t>
            </a:r>
            <a:r>
              <a:rPr lang="en-US" sz="2400" b="1" dirty="0" err="1" smtClean="0"/>
              <a:t>czeildi</a:t>
            </a:r>
            <a:r>
              <a:rPr lang="en-US" sz="2400" dirty="0" smtClean="0"/>
              <a:t> on twitter</a:t>
            </a:r>
            <a:endParaRPr lang="en-US" sz="24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410" t="6130" r="6130" b="6615"/>
          <a:stretch/>
        </p:blipFill>
        <p:spPr>
          <a:xfrm>
            <a:off x="4645572" y="178678"/>
            <a:ext cx="4498428" cy="4487916"/>
          </a:xfrm>
          <a:prstGeom prst="rect">
            <a:avLst/>
          </a:prstGeom>
        </p:spPr>
      </p:pic>
    </p:spTree>
    <p:extLst>
      <p:ext uri="{BB962C8B-B14F-4D97-AF65-F5344CB8AC3E}">
        <p14:creationId xmlns:p14="http://schemas.microsoft.com/office/powerpoint/2010/main" val="122258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098" y="364577"/>
            <a:ext cx="7073462" cy="4414345"/>
          </a:xfrm>
        </p:spPr>
        <p:txBody>
          <a:bodyPr anchor="ctr">
            <a:normAutofit/>
          </a:bodyPr>
          <a:lstStyle/>
          <a:p>
            <a:pPr algn="ctr">
              <a:lnSpc>
                <a:spcPct val="100000"/>
              </a:lnSpc>
            </a:pPr>
            <a:r>
              <a:rPr lang="en-US" sz="7200" dirty="0" smtClean="0"/>
              <a:t>Content</a:t>
            </a:r>
            <a:br>
              <a:rPr lang="en-US" sz="7200" dirty="0" smtClean="0"/>
            </a:br>
            <a:r>
              <a:rPr lang="en-US" sz="7200" b="1" dirty="0" smtClean="0">
                <a:solidFill>
                  <a:schemeClr val="accent1"/>
                </a:solidFill>
              </a:rPr>
              <a:t>timing</a:t>
            </a:r>
            <a:br>
              <a:rPr lang="en-US" sz="7200" b="1" dirty="0" smtClean="0">
                <a:solidFill>
                  <a:schemeClr val="accent1"/>
                </a:solidFill>
              </a:rPr>
            </a:br>
            <a:r>
              <a:rPr lang="en-US" sz="7200" dirty="0" smtClean="0"/>
              <a:t>channel</a:t>
            </a:r>
            <a:endParaRPr lang="en-US" sz="7200" dirty="0"/>
          </a:p>
        </p:txBody>
      </p:sp>
    </p:spTree>
    <p:extLst>
      <p:ext uri="{BB962C8B-B14F-4D97-AF65-F5344CB8AC3E}">
        <p14:creationId xmlns:p14="http://schemas.microsoft.com/office/powerpoint/2010/main" val="16568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095145"/>
            <a:ext cx="4572000" cy="304799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5145"/>
            <a:ext cx="4572000" cy="3048355"/>
          </a:xfrm>
          <a:prstGeom prst="rect">
            <a:avLst/>
          </a:prstGeom>
        </p:spPr>
      </p:pic>
      <p:sp>
        <p:nvSpPr>
          <p:cNvPr id="6" name="Title 1"/>
          <p:cNvSpPr txBox="1">
            <a:spLocks/>
          </p:cNvSpPr>
          <p:nvPr/>
        </p:nvSpPr>
        <p:spPr>
          <a:xfrm>
            <a:off x="220718" y="524924"/>
            <a:ext cx="9007365" cy="8138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0500" b="0" kern="1200">
                <a:solidFill>
                  <a:schemeClr val="accent1"/>
                </a:solidFill>
                <a:latin typeface="Canaro SemiBold" pitchFamily="50" charset="0"/>
                <a:ea typeface="+mj-ea"/>
                <a:cs typeface="+mj-cs"/>
              </a:defRPr>
            </a:lvl1pPr>
          </a:lstStyle>
          <a:p>
            <a:pPr algn="ctr" fontAlgn="auto">
              <a:spcAft>
                <a:spcPts val="0"/>
              </a:spcAft>
            </a:pPr>
            <a:r>
              <a:rPr lang="en-US" sz="6000" dirty="0" smtClean="0"/>
              <a:t>TIMING</a:t>
            </a:r>
            <a:r>
              <a:rPr lang="en-US" sz="7200" dirty="0" smtClean="0"/>
              <a:t> </a:t>
            </a:r>
            <a:r>
              <a:rPr lang="en-US" sz="6000" dirty="0" smtClean="0"/>
              <a:t>WITHIN DAY</a:t>
            </a:r>
            <a:endParaRPr lang="en-US" sz="6000" dirty="0"/>
          </a:p>
        </p:txBody>
      </p:sp>
    </p:spTree>
    <p:extLst>
      <p:ext uri="{BB962C8B-B14F-4D97-AF65-F5344CB8AC3E}">
        <p14:creationId xmlns:p14="http://schemas.microsoft.com/office/powerpoint/2010/main" val="19545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0466"/>
          <a:stretch/>
        </p:blipFill>
        <p:spPr>
          <a:xfrm>
            <a:off x="0" y="0"/>
            <a:ext cx="9144000" cy="5143500"/>
          </a:xfrm>
          <a:prstGeom prst="rect">
            <a:avLst/>
          </a:prstGeom>
        </p:spPr>
      </p:pic>
      <p:sp>
        <p:nvSpPr>
          <p:cNvPr id="2" name="Title 1"/>
          <p:cNvSpPr>
            <a:spLocks noGrp="1"/>
          </p:cNvSpPr>
          <p:nvPr>
            <p:ph type="title"/>
          </p:nvPr>
        </p:nvSpPr>
        <p:spPr>
          <a:xfrm>
            <a:off x="1468383" y="635000"/>
            <a:ext cx="6207234" cy="843752"/>
          </a:xfrm>
        </p:spPr>
        <p:txBody>
          <a:bodyPr>
            <a:normAutofit fontScale="90000"/>
          </a:bodyPr>
          <a:lstStyle/>
          <a:p>
            <a:pPr algn="ctr"/>
            <a:r>
              <a:rPr lang="en-US" sz="5300" b="1" dirty="0" smtClean="0"/>
              <a:t>NO</a:t>
            </a:r>
            <a:r>
              <a:rPr lang="en-US" sz="5300" dirty="0" smtClean="0"/>
              <a:t> </a:t>
            </a:r>
            <a:r>
              <a:rPr lang="en-US" sz="5300" b="1" dirty="0" err="1" smtClean="0"/>
              <a:t>CONSISTENcy</a:t>
            </a:r>
            <a:endParaRPr lang="en-US" b="1" dirty="0"/>
          </a:p>
        </p:txBody>
      </p:sp>
    </p:spTree>
    <p:extLst>
      <p:ext uri="{BB962C8B-B14F-4D97-AF65-F5344CB8AC3E}">
        <p14:creationId xmlns:p14="http://schemas.microsoft.com/office/powerpoint/2010/main" val="15301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04" y="895697"/>
            <a:ext cx="3379379" cy="3372339"/>
          </a:xfrm>
          <a:prstGeom prst="rect">
            <a:avLst/>
          </a:prstGeom>
        </p:spPr>
      </p:pic>
      <p:sp>
        <p:nvSpPr>
          <p:cNvPr id="3" name="Right Arrow 2"/>
          <p:cNvSpPr/>
          <p:nvPr/>
        </p:nvSpPr>
        <p:spPr>
          <a:xfrm>
            <a:off x="4101703" y="2470812"/>
            <a:ext cx="978408" cy="484632"/>
          </a:xfrm>
          <a:prstGeom prst="rightArrow">
            <a:avLst/>
          </a:prstGeom>
          <a:solidFill>
            <a:schemeClr val="tx1"/>
          </a:solid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smtClean="0">
              <a:solidFill>
                <a:schemeClr val="tx1"/>
              </a:solidFill>
            </a:endParaRPr>
          </a:p>
        </p:txBody>
      </p:sp>
      <p:sp>
        <p:nvSpPr>
          <p:cNvPr id="4" name="TextBox 3"/>
          <p:cNvSpPr txBox="1"/>
          <p:nvPr/>
        </p:nvSpPr>
        <p:spPr>
          <a:xfrm>
            <a:off x="3968683" y="1512246"/>
            <a:ext cx="754145" cy="227755"/>
          </a:xfrm>
          <a:prstGeom prst="rect">
            <a:avLst/>
          </a:prstGeom>
          <a:noFill/>
          <a:ln w="9525">
            <a:noFill/>
          </a:ln>
        </p:spPr>
        <p:txBody>
          <a:bodyPr wrap="square" lIns="0" tIns="0" rIns="0" bIns="0" rtlCol="0" anchor="ctr">
            <a:spAutoFit/>
          </a:bodyPr>
          <a:lstStyle/>
          <a:p>
            <a:pPr>
              <a:lnSpc>
                <a:spcPct val="90000"/>
              </a:lnSpc>
            </a:pPr>
            <a:r>
              <a:rPr lang="en-US" sz="1600">
                <a:solidFill>
                  <a:schemeClr val="bg1"/>
                </a:solidFill>
                <a:latin typeface="+mj-lt"/>
              </a:rPr>
              <a:t>_</a:t>
            </a:r>
            <a:endParaRPr lang="en-US" sz="1600" dirty="0" smtClean="0">
              <a:solidFill>
                <a:schemeClr val="bg1"/>
              </a:solidFill>
              <a:latin typeface="+mj-lt"/>
            </a:endParaRPr>
          </a:p>
        </p:txBody>
      </p:sp>
      <p:sp>
        <p:nvSpPr>
          <p:cNvPr id="7" name="TextBox 6"/>
          <p:cNvSpPr txBox="1"/>
          <p:nvPr/>
        </p:nvSpPr>
        <p:spPr>
          <a:xfrm>
            <a:off x="4326956" y="1512246"/>
            <a:ext cx="527902" cy="939488"/>
          </a:xfrm>
          <a:prstGeom prst="rect">
            <a:avLst/>
          </a:prstGeom>
          <a:noFill/>
          <a:ln w="9525">
            <a:noFill/>
          </a:ln>
        </p:spPr>
        <p:txBody>
          <a:bodyPr wrap="square" lIns="0" tIns="0" rIns="0" bIns="0" rtlCol="0" anchor="ctr">
            <a:spAutoFit/>
          </a:bodyPr>
          <a:lstStyle/>
          <a:p>
            <a:pPr>
              <a:lnSpc>
                <a:spcPct val="90000"/>
              </a:lnSpc>
            </a:pPr>
            <a:r>
              <a:rPr lang="en-US" sz="6600" b="1" dirty="0">
                <a:latin typeface="+mj-lt"/>
              </a:rPr>
              <a:t>?</a:t>
            </a:r>
            <a:endParaRPr lang="en-US" sz="6600" b="1" dirty="0" smtClean="0">
              <a:latin typeface="+mj-lt"/>
            </a:endParaRPr>
          </a:p>
        </p:txBody>
      </p:sp>
      <p:sp>
        <p:nvSpPr>
          <p:cNvPr id="8" name="Smiley Face 7"/>
          <p:cNvSpPr/>
          <p:nvPr/>
        </p:nvSpPr>
        <p:spPr>
          <a:xfrm>
            <a:off x="5213131" y="979120"/>
            <a:ext cx="3338960" cy="3288916"/>
          </a:xfrm>
          <a:prstGeom prst="smileyFace">
            <a:avLst/>
          </a:prstGeom>
          <a:solidFill>
            <a:schemeClr val="accent2"/>
          </a:solidFill>
          <a:ln w="571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smtClean="0"/>
          </a:p>
        </p:txBody>
      </p:sp>
      <p:sp>
        <p:nvSpPr>
          <p:cNvPr id="5" name="TextBox 4"/>
          <p:cNvSpPr txBox="1"/>
          <p:nvPr/>
        </p:nvSpPr>
        <p:spPr>
          <a:xfrm>
            <a:off x="1541550" y="295856"/>
            <a:ext cx="6532237" cy="683264"/>
          </a:xfrm>
          <a:prstGeom prst="rect">
            <a:avLst/>
          </a:prstGeom>
          <a:noFill/>
          <a:ln w="9525">
            <a:noFill/>
          </a:ln>
        </p:spPr>
        <p:txBody>
          <a:bodyPr wrap="none" lIns="0" tIns="0" rIns="0" bIns="0" rtlCol="0" anchor="ctr">
            <a:spAutoFit/>
          </a:bodyPr>
          <a:lstStyle/>
          <a:p>
            <a:pPr algn="ctr">
              <a:lnSpc>
                <a:spcPct val="90000"/>
              </a:lnSpc>
            </a:pPr>
            <a:r>
              <a:rPr lang="en-US" sz="4800" dirty="0" smtClean="0">
                <a:solidFill>
                  <a:schemeClr val="tx2"/>
                </a:solidFill>
                <a:latin typeface="+mj-lt"/>
              </a:rPr>
              <a:t>WHAT CAN WE WIN?</a:t>
            </a:r>
          </a:p>
        </p:txBody>
      </p:sp>
    </p:spTree>
    <p:extLst>
      <p:ext uri="{BB962C8B-B14F-4D97-AF65-F5344CB8AC3E}">
        <p14:creationId xmlns:p14="http://schemas.microsoft.com/office/powerpoint/2010/main" val="97066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12" y="254711"/>
            <a:ext cx="8487103" cy="760577"/>
          </a:xfrm>
        </p:spPr>
        <p:txBody>
          <a:bodyPr>
            <a:noAutofit/>
          </a:bodyPr>
          <a:lstStyle/>
          <a:p>
            <a:pPr algn="ctr"/>
            <a:r>
              <a:rPr lang="en-US" sz="4800" dirty="0" smtClean="0"/>
              <a:t>OBSERVED ENGAGEMENT</a:t>
            </a:r>
            <a:endParaRPr lang="en-US" sz="4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5868380"/>
              </p:ext>
            </p:extLst>
          </p:nvPr>
        </p:nvGraphicFramePr>
        <p:xfrm>
          <a:off x="420688" y="1673664"/>
          <a:ext cx="8343153" cy="1796172"/>
        </p:xfrm>
        <a:graphic>
          <a:graphicData uri="http://schemas.openxmlformats.org/drawingml/2006/table">
            <a:tbl>
              <a:tblPr firstRow="1" bandRow="1">
                <a:tableStyleId>{5C22544A-7EE6-4342-B048-85BDC9FD1C3A}</a:tableStyleId>
              </a:tblPr>
              <a:tblGrid>
                <a:gridCol w="1101989"/>
                <a:gridCol w="3510456"/>
                <a:gridCol w="3730708"/>
              </a:tblGrid>
              <a:tr h="934324">
                <a:tc>
                  <a:txBody>
                    <a:bodyPr/>
                    <a:lstStyle/>
                    <a:p>
                      <a:pPr algn="ctr"/>
                      <a:endParaRPr lang="en-US" dirty="0"/>
                    </a:p>
                  </a:txBody>
                  <a:tcPr anchor="ctr"/>
                </a:tc>
                <a:tc>
                  <a:txBody>
                    <a:bodyPr/>
                    <a:lstStyle/>
                    <a:p>
                      <a:pPr algn="ctr"/>
                      <a:r>
                        <a:rPr lang="en-US" sz="2400" dirty="0" smtClean="0"/>
                        <a:t>06:00 open rate</a:t>
                      </a:r>
                      <a:endParaRPr lang="en-US" sz="2400" dirty="0"/>
                    </a:p>
                  </a:txBody>
                  <a:tcPr anchor="ctr"/>
                </a:tc>
                <a:tc>
                  <a:txBody>
                    <a:bodyPr/>
                    <a:lstStyle/>
                    <a:p>
                      <a:pPr algn="ctr"/>
                      <a:r>
                        <a:rPr lang="en-US" sz="2400" dirty="0" smtClean="0"/>
                        <a:t>16:00 open rate</a:t>
                      </a:r>
                      <a:endParaRPr lang="en-US" sz="2400" dirty="0"/>
                    </a:p>
                  </a:txBody>
                  <a:tcPr anchor="ctr"/>
                </a:tc>
              </a:tr>
              <a:tr h="861848">
                <a:tc>
                  <a:txBody>
                    <a:bodyPr/>
                    <a:lstStyle/>
                    <a:p>
                      <a:pPr algn="ctr"/>
                      <a:r>
                        <a:rPr lang="en-US" sz="2400" dirty="0" smtClean="0"/>
                        <a:t>Claire</a:t>
                      </a:r>
                      <a:endParaRPr lang="en-US" sz="2400" dirty="0"/>
                    </a:p>
                  </a:txBody>
                  <a:tcPr anchor="ctr"/>
                </a:tc>
                <a:tc>
                  <a:txBody>
                    <a:bodyPr/>
                    <a:lstStyle/>
                    <a:p>
                      <a:pPr algn="ctr"/>
                      <a:r>
                        <a:rPr lang="en-US" sz="2400" dirty="0" smtClean="0"/>
                        <a:t>2 open /4 send = 50% </a:t>
                      </a:r>
                      <a:endParaRPr lang="en-US" sz="2400" dirty="0"/>
                    </a:p>
                  </a:txBody>
                  <a:tcPr anchor="ctr"/>
                </a:tc>
                <a:tc>
                  <a:txBody>
                    <a:bodyPr/>
                    <a:lstStyle/>
                    <a:p>
                      <a:pPr algn="ctr"/>
                      <a:r>
                        <a:rPr lang="en-US" sz="2400" dirty="0" smtClean="0"/>
                        <a:t>3</a:t>
                      </a:r>
                      <a:r>
                        <a:rPr lang="en-US" sz="2400" baseline="0" dirty="0" smtClean="0"/>
                        <a:t> open /10 send = 30%</a:t>
                      </a:r>
                      <a:endParaRPr lang="en-US" sz="2400" dirty="0"/>
                    </a:p>
                  </a:txBody>
                  <a:tcPr anchor="ctr"/>
                </a:tc>
              </a:tr>
            </a:tbl>
          </a:graphicData>
        </a:graphic>
      </p:graphicFrame>
    </p:spTree>
    <p:extLst>
      <p:ext uri="{BB962C8B-B14F-4D97-AF65-F5344CB8AC3E}">
        <p14:creationId xmlns:p14="http://schemas.microsoft.com/office/powerpoint/2010/main" val="8014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27640"/>
            <a:ext cx="7772400" cy="4288220"/>
          </a:xfrm>
        </p:spPr>
        <p:txBody>
          <a:bodyPr anchor="ctr">
            <a:normAutofit/>
          </a:bodyPr>
          <a:lstStyle/>
          <a:p>
            <a:pPr algn="ctr"/>
            <a:r>
              <a:rPr lang="en-US" sz="9600" b="1" dirty="0" smtClean="0">
                <a:solidFill>
                  <a:schemeClr val="accent1"/>
                </a:solidFill>
              </a:rPr>
              <a:t>Pattern </a:t>
            </a:r>
            <a:br>
              <a:rPr lang="en-US" sz="9600" b="1" dirty="0" smtClean="0">
                <a:solidFill>
                  <a:schemeClr val="accent1"/>
                </a:solidFill>
              </a:rPr>
            </a:br>
            <a:r>
              <a:rPr lang="en-US" sz="9600" b="1" dirty="0" smtClean="0">
                <a:solidFill>
                  <a:schemeClr val="accent1"/>
                </a:solidFill>
              </a:rPr>
              <a:t>or </a:t>
            </a:r>
            <a:br>
              <a:rPr lang="en-US" sz="9600" b="1" dirty="0" smtClean="0">
                <a:solidFill>
                  <a:schemeClr val="accent1"/>
                </a:solidFill>
              </a:rPr>
            </a:br>
            <a:r>
              <a:rPr lang="en-US" sz="9600" b="1" dirty="0" smtClean="0">
                <a:solidFill>
                  <a:schemeClr val="accent1"/>
                </a:solidFill>
              </a:rPr>
              <a:t>chance?</a:t>
            </a:r>
            <a:endParaRPr lang="en-US" sz="9600" b="1" dirty="0">
              <a:solidFill>
                <a:schemeClr val="accent1"/>
              </a:solidFill>
            </a:endParaRPr>
          </a:p>
        </p:txBody>
      </p:sp>
    </p:spTree>
    <p:extLst>
      <p:ext uri="{BB962C8B-B14F-4D97-AF65-F5344CB8AC3E}">
        <p14:creationId xmlns:p14="http://schemas.microsoft.com/office/powerpoint/2010/main" val="196079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a-emarys">
      <a:dk1>
        <a:srgbClr val="000000"/>
      </a:dk1>
      <a:lt1>
        <a:srgbClr val="FFFFFF"/>
      </a:lt1>
      <a:dk2>
        <a:srgbClr val="0C2838"/>
      </a:dk2>
      <a:lt2>
        <a:srgbClr val="FFFFFF"/>
      </a:lt2>
      <a:accent1>
        <a:srgbClr val="32D17E"/>
      </a:accent1>
      <a:accent2>
        <a:srgbClr val="D9E506"/>
      </a:accent2>
      <a:accent3>
        <a:srgbClr val="6984D1"/>
      </a:accent3>
      <a:accent4>
        <a:srgbClr val="40877E"/>
      </a:accent4>
      <a:accent5>
        <a:srgbClr val="10A5A1"/>
      </a:accent5>
      <a:accent6>
        <a:srgbClr val="56C5C9"/>
      </a:accent6>
      <a:hlink>
        <a:srgbClr val="406F62"/>
      </a:hlink>
      <a:folHlink>
        <a:srgbClr val="4E88B8"/>
      </a:folHlink>
    </a:clrScheme>
    <a:fontScheme name="emarys">
      <a:majorFont>
        <a:latin typeface="Canaro Book"/>
        <a:ea typeface=""/>
        <a:cs typeface=""/>
      </a:majorFont>
      <a:minorFont>
        <a:latin typeface="Canaro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miter lim="800000"/>
        </a:ln>
      </a:spPr>
      <a:bodyPr rtlCol="0" anchor="ctr"/>
      <a:lstStyle>
        <a:defPPr algn="ctr">
          <a:lnSpc>
            <a:spcPct val="90000"/>
          </a:lnSpc>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mpd="sng">
          <a:solidFill>
            <a:schemeClr val="accent1"/>
          </a:solidFill>
          <a:prstDash val="sys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9525">
          <a:noFill/>
        </a:ln>
      </a:spPr>
      <a:bodyPr wrap="square" lIns="0" tIns="0" rIns="0" bIns="0" rtlCol="0" anchor="ctr">
        <a:spAutoFit/>
      </a:bodyPr>
      <a:lstStyle>
        <a:defPPr>
          <a:lnSpc>
            <a:spcPct val="90000"/>
          </a:lnSpc>
          <a:defRPr sz="1600" dirty="0" smtClean="0">
            <a:solidFill>
              <a:schemeClr val="bg1"/>
            </a:solidFill>
            <a:latin typeface="+mj-lt"/>
          </a:defRPr>
        </a:defPPr>
      </a:lstStyle>
    </a:txDef>
  </a:objectDefaults>
  <a:extraClrSchemeLst/>
  <a:extLst>
    <a:ext uri="{05A4C25C-085E-4340-85A3-A5531E510DB2}">
      <thm15:themeFamily xmlns:thm15="http://schemas.microsoft.com/office/thememl/2012/main" name="Emarsys PPT Template" id="{35D18D47-95B0-7F48-B714-826B69032869}" vid="{0D56A0E5-088A-BE46-A71E-4F6B27A9BF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Emarsys PPT Template 2</Template>
  <TotalTime>2296</TotalTime>
  <Words>2192</Words>
  <Application>Microsoft Macintosh PowerPoint</Application>
  <PresentationFormat>On-screen Show (16:9)</PresentationFormat>
  <Paragraphs>153</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Canaro Book</vt:lpstr>
      <vt:lpstr>Canaro Light</vt:lpstr>
      <vt:lpstr>Canaro SemiBold</vt:lpstr>
      <vt:lpstr>HelveticaNeueLT Std</vt:lpstr>
      <vt:lpstr>Mangal</vt:lpstr>
      <vt:lpstr>Times New Roman</vt:lpstr>
      <vt:lpstr>Wingdings</vt:lpstr>
      <vt:lpstr>Arial</vt:lpstr>
      <vt:lpstr>Custom Design</vt:lpstr>
      <vt:lpstr>MESSAGE  SEND TIME OPTIMIZATION</vt:lpstr>
      <vt:lpstr>1. Motivation 2. initial solution</vt:lpstr>
      <vt:lpstr>1500+ CLIENTS</vt:lpstr>
      <vt:lpstr>Content timing channel</vt:lpstr>
      <vt:lpstr>PowerPoint Presentation</vt:lpstr>
      <vt:lpstr>NO CONSISTENcy</vt:lpstr>
      <vt:lpstr>PowerPoint Presentation</vt:lpstr>
      <vt:lpstr>OBSERVED ENGAGEMENT</vt:lpstr>
      <vt:lpstr>Pattern  or  chance?</vt:lpstr>
      <vt:lpstr>Possible causes</vt:lpstr>
      <vt:lpstr>Simulate</vt:lpstr>
      <vt:lpstr>Claire’s observed engagement:</vt:lpstr>
      <vt:lpstr>PowerPoint Presentation</vt:lpstr>
      <vt:lpstr>PATTERN, NOT CHANCE</vt:lpstr>
      <vt:lpstr>1. Motivation 2. initial solution</vt:lpstr>
      <vt:lpstr>Key challenges</vt:lpstr>
      <vt:lpstr>PowerPoint Presentation</vt:lpstr>
      <vt:lpstr>exploration  &amp; exploitation</vt:lpstr>
      <vt:lpstr>Convince pilots to try</vt:lpstr>
      <vt:lpstr>PowerPoint Presentation</vt:lpstr>
      <vt:lpstr>Theory: asymptotic results    results NEEDED in short term</vt:lpstr>
      <vt:lpstr>PowerPoint Presentation</vt:lpstr>
      <vt:lpstr>data &amp;  management &amp;  clients on board</vt:lpstr>
      <vt:lpstr>1. Motivation 2. initial solution</vt:lpstr>
      <vt:lpstr>WAIT FOR OPENS</vt:lpstr>
      <vt:lpstr>A/B test</vt:lpstr>
      <vt:lpstr>PowerPoint Presentation</vt:lpstr>
      <vt:lpstr>PowerPoint Presentation</vt:lpstr>
      <vt:lpstr>2-12% uplift in engagement</vt:lpstr>
      <vt:lpstr>PowerPoint Presentation</vt:lpstr>
      <vt:lpstr>takeaway</vt:lpstr>
      <vt:lpstr>PowerPoint Presentation</vt:lpstr>
      <vt:lpstr>Learn cheaply FROM realistic simulations</vt:lpstr>
      <vt:lpstr>YOU NEED TRUST</vt:lpstr>
      <vt:lpstr>Chris Stucchio   blog.craftlab.hu/weekend-bias-in-send-time-optimisation-ba80176af1b9   @czeildi on twitter</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Ildiko Czeller</dc:creator>
  <cp:lastModifiedBy>Ildiko Czeller</cp:lastModifiedBy>
  <cp:revision>132</cp:revision>
  <cp:lastPrinted>2017-11-10T22:43:36Z</cp:lastPrinted>
  <dcterms:created xsi:type="dcterms:W3CDTF">2017-11-05T09:30:35Z</dcterms:created>
  <dcterms:modified xsi:type="dcterms:W3CDTF">2017-11-14T21:19:02Z</dcterms:modified>
</cp:coreProperties>
</file>